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notesMasterIdLst>
    <p:notesMasterId r:id="rId37"/>
  </p:notesMasterIdLst>
  <p:sldIdLst>
    <p:sldId id="258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82" r:id="rId22"/>
    <p:sldId id="290" r:id="rId23"/>
    <p:sldId id="294" r:id="rId24"/>
    <p:sldId id="293" r:id="rId25"/>
    <p:sldId id="274" r:id="rId26"/>
    <p:sldId id="275" r:id="rId27"/>
    <p:sldId id="276" r:id="rId28"/>
    <p:sldId id="287" r:id="rId29"/>
    <p:sldId id="288" r:id="rId30"/>
    <p:sldId id="277" r:id="rId31"/>
    <p:sldId id="278" r:id="rId32"/>
    <p:sldId id="279" r:id="rId33"/>
    <p:sldId id="286" r:id="rId34"/>
    <p:sldId id="280" r:id="rId35"/>
    <p:sldId id="28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távio Oliveira Bopp" initials="OOB" lastIdx="1" clrIdx="0">
    <p:extLst>
      <p:ext uri="{19B8F6BF-5375-455C-9EA6-DF929625EA0E}">
        <p15:presenceInfo xmlns:p15="http://schemas.microsoft.com/office/powerpoint/2012/main" userId="82874fd01471e4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B477EB-29BE-4128-8356-E72807E5C43F}" v="3" dt="2021-03-18T23:15:59.5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 varScale="1">
        <p:scale>
          <a:sx n="76" d="100"/>
          <a:sy n="76" d="100"/>
        </p:scale>
        <p:origin x="22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távio Oliveira Bopp" userId="82874fd01471e429" providerId="LiveId" clId="{19B477EB-29BE-4128-8356-E72807E5C43F}"/>
    <pc:docChg chg="custSel modSld">
      <pc:chgData name="Otávio Oliveira Bopp" userId="82874fd01471e429" providerId="LiveId" clId="{19B477EB-29BE-4128-8356-E72807E5C43F}" dt="2021-03-18T23:19:46.023" v="52" actId="20577"/>
      <pc:docMkLst>
        <pc:docMk/>
      </pc:docMkLst>
      <pc:sldChg chg="modSp mod">
        <pc:chgData name="Otávio Oliveira Bopp" userId="82874fd01471e429" providerId="LiveId" clId="{19B477EB-29BE-4128-8356-E72807E5C43F}" dt="2021-03-18T23:19:46.023" v="52" actId="20577"/>
        <pc:sldMkLst>
          <pc:docMk/>
          <pc:sldMk cId="2501314019" sldId="265"/>
        </pc:sldMkLst>
        <pc:spChg chg="mod">
          <ac:chgData name="Otávio Oliveira Bopp" userId="82874fd01471e429" providerId="LiveId" clId="{19B477EB-29BE-4128-8356-E72807E5C43F}" dt="2021-03-18T23:19:46.023" v="52" actId="20577"/>
          <ac:spMkLst>
            <pc:docMk/>
            <pc:sldMk cId="2501314019" sldId="265"/>
            <ac:spMk id="3" creationId="{7C0FA564-B46B-41B6-8D94-549DB185A269}"/>
          </ac:spMkLst>
        </pc:spChg>
      </pc:sldChg>
      <pc:sldChg chg="modSp mod">
        <pc:chgData name="Otávio Oliveira Bopp" userId="82874fd01471e429" providerId="LiveId" clId="{19B477EB-29BE-4128-8356-E72807E5C43F}" dt="2021-03-18T23:13:39.196" v="8" actId="20577"/>
        <pc:sldMkLst>
          <pc:docMk/>
          <pc:sldMk cId="3178877573" sldId="269"/>
        </pc:sldMkLst>
        <pc:spChg chg="mod">
          <ac:chgData name="Otávio Oliveira Bopp" userId="82874fd01471e429" providerId="LiveId" clId="{19B477EB-29BE-4128-8356-E72807E5C43F}" dt="2021-03-18T23:13:39.196" v="8" actId="20577"/>
          <ac:spMkLst>
            <pc:docMk/>
            <pc:sldMk cId="3178877573" sldId="269"/>
            <ac:spMk id="3" creationId="{C8B16A92-DF43-4B9C-8E7D-3E1FD9ACCDE5}"/>
          </ac:spMkLst>
        </pc:spChg>
      </pc:sldChg>
      <pc:sldChg chg="addSp delSp modSp mod addCm modCm">
        <pc:chgData name="Otávio Oliveira Bopp" userId="82874fd01471e429" providerId="LiveId" clId="{19B477EB-29BE-4128-8356-E72807E5C43F}" dt="2021-03-18T23:16:23.603" v="42"/>
        <pc:sldMkLst>
          <pc:docMk/>
          <pc:sldMk cId="2817841832" sldId="272"/>
        </pc:sldMkLst>
        <pc:spChg chg="add del mod">
          <ac:chgData name="Otávio Oliveira Bopp" userId="82874fd01471e429" providerId="LiveId" clId="{19B477EB-29BE-4128-8356-E72807E5C43F}" dt="2021-03-18T23:16:23.603" v="42"/>
          <ac:spMkLst>
            <pc:docMk/>
            <pc:sldMk cId="2817841832" sldId="272"/>
            <ac:spMk id="3" creationId="{349D7D57-3233-4BAB-80B8-37ED52B55B0D}"/>
          </ac:spMkLst>
        </pc:spChg>
        <pc:spChg chg="add mod">
          <ac:chgData name="Otávio Oliveira Bopp" userId="82874fd01471e429" providerId="LiveId" clId="{19B477EB-29BE-4128-8356-E72807E5C43F}" dt="2021-03-18T23:16:22.597" v="40" actId="1076"/>
          <ac:spMkLst>
            <pc:docMk/>
            <pc:sldMk cId="2817841832" sldId="272"/>
            <ac:spMk id="4" creationId="{90338F42-2DD9-4082-9DCA-AA84FB1C413C}"/>
          </ac:spMkLst>
        </pc:spChg>
      </pc:sldChg>
      <pc:sldChg chg="modSp mod">
        <pc:chgData name="Otávio Oliveira Bopp" userId="82874fd01471e429" providerId="LiveId" clId="{19B477EB-29BE-4128-8356-E72807E5C43F}" dt="2021-03-18T23:17:30.306" v="50" actId="20577"/>
        <pc:sldMkLst>
          <pc:docMk/>
          <pc:sldMk cId="3911200025" sldId="275"/>
        </pc:sldMkLst>
        <pc:spChg chg="mod">
          <ac:chgData name="Otávio Oliveira Bopp" userId="82874fd01471e429" providerId="LiveId" clId="{19B477EB-29BE-4128-8356-E72807E5C43F}" dt="2021-03-18T23:17:30.306" v="50" actId="20577"/>
          <ac:spMkLst>
            <pc:docMk/>
            <pc:sldMk cId="3911200025" sldId="275"/>
            <ac:spMk id="3" creationId="{AB08E8B7-2A41-4E22-B2C2-64DB88EC71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tavi\OneDrive\Documents\Valluation%20Valloure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tavi\OneDrive\Documents\Valluation%20Vallourec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tavi\OneDrive\Documents\Valluation%20Vallourec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tavi\OneDrive\Documents\Valluation%20Vallourec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tavi\OneDrive\Documents\Valluation%20Vallourec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PARTICIPAÇÃO DE CADA SETOR NAS RECEITAS BRUTAS VALLOUREC 2010-2020</a:t>
            </a:r>
          </a:p>
        </c:rich>
      </c:tx>
      <c:layout>
        <c:manualLayout>
          <c:xMode val="edge"/>
          <c:yMode val="edge"/>
          <c:x val="0.13525438138411627"/>
          <c:y val="2.33814269541580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'Renda por mercado'!$B$32</c:f>
              <c:strCache>
                <c:ptCount val="1"/>
                <c:pt idx="0">
                  <c:v>Petróleo, Gás &amp; Petroquímicos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movingAvg"/>
            <c:period val="2"/>
            <c:dispRSqr val="0"/>
            <c:dispEq val="0"/>
          </c:trendline>
          <c:val>
            <c:numRef>
              <c:f>'Renda por mercado'!$C$32:$M$32</c:f>
              <c:numCache>
                <c:formatCode>0.00%</c:formatCode>
                <c:ptCount val="11"/>
                <c:pt idx="0">
                  <c:v>0.57978989494747368</c:v>
                </c:pt>
                <c:pt idx="1">
                  <c:v>0.59885151763740774</c:v>
                </c:pt>
                <c:pt idx="2">
                  <c:v>0.66917293233082709</c:v>
                </c:pt>
                <c:pt idx="3">
                  <c:v>0.70694980694980691</c:v>
                </c:pt>
                <c:pt idx="4">
                  <c:v>0.70738952840698111</c:v>
                </c:pt>
                <c:pt idx="5">
                  <c:v>0.69516908212560391</c:v>
                </c:pt>
                <c:pt idx="6">
                  <c:v>0.64923291492329149</c:v>
                </c:pt>
                <c:pt idx="7">
                  <c:v>0.68648018648018649</c:v>
                </c:pt>
                <c:pt idx="8">
                  <c:v>0.69685466377440342</c:v>
                </c:pt>
                <c:pt idx="9">
                  <c:v>0.72309151256519677</c:v>
                </c:pt>
                <c:pt idx="10">
                  <c:v>0.70678466076696167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F6-4D47-8AB8-B9B063D51492}"/>
            </c:ext>
          </c:extLst>
        </c:ser>
        <c:ser>
          <c:idx val="1"/>
          <c:order val="1"/>
          <c:tx>
            <c:strRef>
              <c:f>'Renda por mercado'!$B$36</c:f>
              <c:strCache>
                <c:ptCount val="1"/>
                <c:pt idx="0">
                  <c:v>Indústria e Outros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/>
                </a:solidFill>
              </a:ln>
              <a:effectLst/>
            </c:spPr>
            <c:trendlineType val="movingAvg"/>
            <c:period val="2"/>
            <c:dispRSqr val="0"/>
            <c:dispEq val="0"/>
          </c:trendline>
          <c:val>
            <c:numRef>
              <c:f>'Renda por mercado'!$C$36:$M$36</c:f>
              <c:numCache>
                <c:formatCode>0.00%</c:formatCode>
                <c:ptCount val="11"/>
                <c:pt idx="0">
                  <c:v>0.21360680340170085</c:v>
                </c:pt>
                <c:pt idx="1">
                  <c:v>0.2719442165709598</c:v>
                </c:pt>
                <c:pt idx="2">
                  <c:v>0.22081519588444795</c:v>
                </c:pt>
                <c:pt idx="3">
                  <c:v>0.19382239382239383</c:v>
                </c:pt>
                <c:pt idx="4">
                  <c:v>0.18937987374675083</c:v>
                </c:pt>
                <c:pt idx="5">
                  <c:v>0.18260869565217391</c:v>
                </c:pt>
                <c:pt idx="6">
                  <c:v>0.19246861924686193</c:v>
                </c:pt>
                <c:pt idx="7">
                  <c:v>0.20337995337995338</c:v>
                </c:pt>
                <c:pt idx="8">
                  <c:v>0.20553145336225598</c:v>
                </c:pt>
                <c:pt idx="9">
                  <c:v>0.2285443338074917</c:v>
                </c:pt>
                <c:pt idx="10">
                  <c:v>0.23126843657817109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F6-4D47-8AB8-B9B063D51492}"/>
            </c:ext>
          </c:extLst>
        </c:ser>
        <c:ser>
          <c:idx val="2"/>
          <c:order val="2"/>
          <c:tx>
            <c:strRef>
              <c:f>'Renda por mercado'!$B$37</c:f>
              <c:strCache>
                <c:ptCount val="1"/>
                <c:pt idx="0">
                  <c:v>Geração de Energia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3"/>
                </a:solidFill>
              </a:ln>
              <a:effectLst/>
            </c:spPr>
            <c:trendlineType val="movingAvg"/>
            <c:period val="2"/>
            <c:dispRSqr val="0"/>
            <c:dispEq val="0"/>
          </c:trendline>
          <c:val>
            <c:numRef>
              <c:f>'Renda por mercado'!$C$37:$M$37</c:f>
              <c:numCache>
                <c:formatCode>0.00%</c:formatCode>
                <c:ptCount val="11"/>
                <c:pt idx="0">
                  <c:v>0.20660330165082541</c:v>
                </c:pt>
                <c:pt idx="1">
                  <c:v>0.12920426579163249</c:v>
                </c:pt>
                <c:pt idx="2">
                  <c:v>0.11001187178472498</c:v>
                </c:pt>
                <c:pt idx="3">
                  <c:v>9.9227799227799229E-2</c:v>
                </c:pt>
                <c:pt idx="4">
                  <c:v>0.1032305978462681</c:v>
                </c:pt>
                <c:pt idx="5">
                  <c:v>0.12222222222222222</c:v>
                </c:pt>
                <c:pt idx="6">
                  <c:v>0.15829846582984658</c:v>
                </c:pt>
                <c:pt idx="7">
                  <c:v>0.11013986013986014</c:v>
                </c:pt>
                <c:pt idx="8">
                  <c:v>9.7613882863340565E-2</c:v>
                </c:pt>
                <c:pt idx="9">
                  <c:v>4.8364153627311522E-2</c:v>
                </c:pt>
                <c:pt idx="10">
                  <c:v>6.1946902654867256E-2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0F6-4D47-8AB8-B9B063D5149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077209464"/>
        <c:axId val="1077210104"/>
      </c:barChart>
      <c:catAx>
        <c:axId val="1077209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210104"/>
        <c:crosses val="autoZero"/>
        <c:auto val="1"/>
        <c:lblAlgn val="ctr"/>
        <c:lblOffset val="100"/>
        <c:noMultiLvlLbl val="0"/>
      </c:catAx>
      <c:valAx>
        <c:axId val="107721010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209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RENDA BRUTA POR SETOR 2010-2020</a:t>
            </a:r>
            <a:r>
              <a:rPr lang="en-US" baseline="0"/>
              <a:t> VALLOUREC</a:t>
            </a:r>
            <a:endParaRPr lang="en-US"/>
          </a:p>
        </c:rich>
      </c:tx>
      <c:layout>
        <c:manualLayout>
          <c:xMode val="edge"/>
          <c:yMode val="edge"/>
          <c:x val="0.13377740557092785"/>
          <c:y val="2.8260992116592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770154663349967E-2"/>
          <c:y val="0.33403033890443284"/>
          <c:w val="0.94853274102390006"/>
          <c:h val="0.60930130321992348"/>
        </c:manualLayout>
      </c:layout>
      <c:lineChart>
        <c:grouping val="standard"/>
        <c:varyColors val="0"/>
        <c:ser>
          <c:idx val="0"/>
          <c:order val="0"/>
          <c:tx>
            <c:strRef>
              <c:f>'Renda por mercado'!$B$5</c:f>
              <c:strCache>
                <c:ptCount val="1"/>
                <c:pt idx="0">
                  <c:v>Petróleo, Gás &amp; Petroquímicos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'Renda por mercado'!$C$5:$M$5</c:f>
              <c:numCache>
                <c:formatCode>_([$€-2]\ * #,##0.00_);_([$€-2]\ * \(#,##0.00\);_([$€-2]\ * "-"??_);_(@_)</c:formatCode>
                <c:ptCount val="11"/>
                <c:pt idx="0">
                  <c:v>1159</c:v>
                </c:pt>
                <c:pt idx="1">
                  <c:v>1460</c:v>
                </c:pt>
                <c:pt idx="2">
                  <c:v>1691</c:v>
                </c:pt>
                <c:pt idx="3">
                  <c:v>1831</c:v>
                </c:pt>
                <c:pt idx="4">
                  <c:v>1905</c:v>
                </c:pt>
                <c:pt idx="5">
                  <c:v>1439</c:v>
                </c:pt>
                <c:pt idx="6">
                  <c:v>931</c:v>
                </c:pt>
                <c:pt idx="7">
                  <c:v>1178</c:v>
                </c:pt>
                <c:pt idx="8">
                  <c:v>1285</c:v>
                </c:pt>
                <c:pt idx="9">
                  <c:v>1525</c:v>
                </c:pt>
                <c:pt idx="10">
                  <c:v>1198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232-42D4-B786-EBCA6892F7FF}"/>
            </c:ext>
          </c:extLst>
        </c:ser>
        <c:ser>
          <c:idx val="1"/>
          <c:order val="1"/>
          <c:tx>
            <c:strRef>
              <c:f>'Renda por mercado'!$B$9</c:f>
              <c:strCache>
                <c:ptCount val="1"/>
                <c:pt idx="0">
                  <c:v>Indústria e Outros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'Renda por mercado'!$C$9:$M$9</c:f>
              <c:numCache>
                <c:formatCode>_([$€-2]\ * #,##0.00_);_([$€-2]\ * \(#,##0.00\);_([$€-2]\ * "-"??_);_(@_)</c:formatCode>
                <c:ptCount val="11"/>
                <c:pt idx="0">
                  <c:v>427</c:v>
                </c:pt>
                <c:pt idx="1">
                  <c:v>663</c:v>
                </c:pt>
                <c:pt idx="2">
                  <c:v>558</c:v>
                </c:pt>
                <c:pt idx="3">
                  <c:v>502</c:v>
                </c:pt>
                <c:pt idx="4">
                  <c:v>510</c:v>
                </c:pt>
                <c:pt idx="5">
                  <c:v>378</c:v>
                </c:pt>
                <c:pt idx="6">
                  <c:v>276</c:v>
                </c:pt>
                <c:pt idx="7">
                  <c:v>349</c:v>
                </c:pt>
                <c:pt idx="8">
                  <c:v>379</c:v>
                </c:pt>
                <c:pt idx="9">
                  <c:v>482</c:v>
                </c:pt>
                <c:pt idx="10">
                  <c:v>392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232-42D4-B786-EBCA6892F7FF}"/>
            </c:ext>
          </c:extLst>
        </c:ser>
        <c:ser>
          <c:idx val="2"/>
          <c:order val="2"/>
          <c:tx>
            <c:strRef>
              <c:f>'Renda por mercado'!$B$10</c:f>
              <c:strCache>
                <c:ptCount val="1"/>
                <c:pt idx="0">
                  <c:v>Geração de Energia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'Renda por mercado'!$C$10:$M$10</c:f>
              <c:numCache>
                <c:formatCode>_([$€-2]\ * #,##0.00_);_([$€-2]\ * \(#,##0.00\);_([$€-2]\ * "-"??_);_(@_)</c:formatCode>
                <c:ptCount val="11"/>
                <c:pt idx="0">
                  <c:v>413</c:v>
                </c:pt>
                <c:pt idx="1">
                  <c:v>315</c:v>
                </c:pt>
                <c:pt idx="2">
                  <c:v>278</c:v>
                </c:pt>
                <c:pt idx="3">
                  <c:v>257</c:v>
                </c:pt>
                <c:pt idx="4">
                  <c:v>278</c:v>
                </c:pt>
                <c:pt idx="5">
                  <c:v>253</c:v>
                </c:pt>
                <c:pt idx="6">
                  <c:v>227</c:v>
                </c:pt>
                <c:pt idx="7">
                  <c:v>189</c:v>
                </c:pt>
                <c:pt idx="8">
                  <c:v>180</c:v>
                </c:pt>
                <c:pt idx="9">
                  <c:v>102</c:v>
                </c:pt>
                <c:pt idx="10">
                  <c:v>105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232-42D4-B786-EBCA6892F7FF}"/>
            </c:ext>
          </c:extLst>
        </c:ser>
        <c:ser>
          <c:idx val="3"/>
          <c:order val="3"/>
          <c:tx>
            <c:strRef>
              <c:f>'Renda por mercado'!$B$11</c:f>
              <c:strCache>
                <c:ptCount val="1"/>
                <c:pt idx="0">
                  <c:v>TOTAL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4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'Renda por mercado'!$C$11:$M$11</c:f>
              <c:numCache>
                <c:formatCode>_([$€-2]\ * #,##0.00_);_([$€-2]\ * \(#,##0.00\);_([$€-2]\ * "-"??_);_(@_)</c:formatCode>
                <c:ptCount val="11"/>
                <c:pt idx="0">
                  <c:v>1999</c:v>
                </c:pt>
                <c:pt idx="1">
                  <c:v>2438</c:v>
                </c:pt>
                <c:pt idx="2">
                  <c:v>2527</c:v>
                </c:pt>
                <c:pt idx="3">
                  <c:v>2590</c:v>
                </c:pt>
                <c:pt idx="4">
                  <c:v>2693</c:v>
                </c:pt>
                <c:pt idx="5">
                  <c:v>2070</c:v>
                </c:pt>
                <c:pt idx="6">
                  <c:v>1434</c:v>
                </c:pt>
                <c:pt idx="7">
                  <c:v>1716</c:v>
                </c:pt>
                <c:pt idx="8">
                  <c:v>1844</c:v>
                </c:pt>
                <c:pt idx="9">
                  <c:v>2109</c:v>
                </c:pt>
                <c:pt idx="10">
                  <c:v>1695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232-42D4-B786-EBCA6892F7F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077196664"/>
        <c:axId val="1077196984"/>
      </c:lineChart>
      <c:catAx>
        <c:axId val="1077196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196984"/>
        <c:crosses val="autoZero"/>
        <c:auto val="1"/>
        <c:lblAlgn val="ctr"/>
        <c:lblOffset val="100"/>
        <c:noMultiLvlLbl val="0"/>
      </c:catAx>
      <c:valAx>
        <c:axId val="107719698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_([$€-2]\ * #,##0.00_);_([$€-2]\ * \(#,##0.00\);_([$€-2]\ 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19666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Lucro Líquido 2010-2020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'Declaração de Renda'!$B$17</c:f>
              <c:strCache>
                <c:ptCount val="1"/>
                <c:pt idx="0">
                  <c:v>Lucro Líquido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'Declaração de Renda'!$C$17:$M$17</c:f>
              <c:numCache>
                <c:formatCode>_([$€-2]\ * #,##0.00_);_([$€-2]\ * \(#,##0.00\);_([$€-2]\ * "-"??_);_(@_)</c:formatCode>
                <c:ptCount val="11"/>
                <c:pt idx="0">
                  <c:v>169.14499999999981</c:v>
                </c:pt>
                <c:pt idx="1">
                  <c:v>207.35299999999984</c:v>
                </c:pt>
                <c:pt idx="2">
                  <c:v>169.87199999999996</c:v>
                </c:pt>
                <c:pt idx="3">
                  <c:v>66.260000000000261</c:v>
                </c:pt>
                <c:pt idx="4">
                  <c:v>121.94199999999951</c:v>
                </c:pt>
                <c:pt idx="5">
                  <c:v>-344.34399999999999</c:v>
                </c:pt>
                <c:pt idx="6">
                  <c:v>-448.00899999999996</c:v>
                </c:pt>
                <c:pt idx="7">
                  <c:v>-314.33300000000008</c:v>
                </c:pt>
                <c:pt idx="8">
                  <c:v>-321.892</c:v>
                </c:pt>
                <c:pt idx="9">
                  <c:v>-163</c:v>
                </c:pt>
                <c:pt idx="10">
                  <c:v>-660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76-4C3E-9300-D3532C25847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587712592"/>
        <c:axId val="793424312"/>
      </c:lineChart>
      <c:catAx>
        <c:axId val="5877125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3424312"/>
        <c:crosses val="autoZero"/>
        <c:auto val="1"/>
        <c:lblAlgn val="ctr"/>
        <c:lblOffset val="100"/>
        <c:noMultiLvlLbl val="0"/>
      </c:catAx>
      <c:valAx>
        <c:axId val="793424312"/>
        <c:scaling>
          <c:orientation val="minMax"/>
        </c:scaling>
        <c:delete val="0"/>
        <c:axPos val="l"/>
        <c:numFmt formatCode="_([$€-2]\ * #,##0.00_);_([$€-2]\ * \(#,##0.00\);_([$€-2]\ 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7712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Total Bruto de Vendas 2010-2020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12700"/>
              </a:effectLst>
            </c:spPr>
            <c:trendlineType val="movingAvg"/>
            <c:period val="2"/>
            <c:dispRSqr val="0"/>
            <c:dispEq val="0"/>
          </c:trendline>
          <c:cat>
            <c:strRef>
              <c:f>'Renda por região'!$C$3:$W$3</c:f>
              <c:strCache>
                <c:ptCount val="11"/>
                <c:pt idx="0">
                  <c:v>H1 2010</c:v>
                </c:pt>
                <c:pt idx="1">
                  <c:v>H1 2011</c:v>
                </c:pt>
                <c:pt idx="2">
                  <c:v>H1 2012</c:v>
                </c:pt>
                <c:pt idx="3">
                  <c:v>H1 2013</c:v>
                </c:pt>
                <c:pt idx="4">
                  <c:v>H1 2014</c:v>
                </c:pt>
                <c:pt idx="5">
                  <c:v>H1 2015</c:v>
                </c:pt>
                <c:pt idx="6">
                  <c:v>H1 2016</c:v>
                </c:pt>
                <c:pt idx="7">
                  <c:v>H1 2017</c:v>
                </c:pt>
                <c:pt idx="8">
                  <c:v>H1 2018</c:v>
                </c:pt>
                <c:pt idx="9">
                  <c:v>H1 2019</c:v>
                </c:pt>
                <c:pt idx="10">
                  <c:v>H1 2020</c:v>
                </c:pt>
              </c:strCache>
            </c:strRef>
          </c:cat>
          <c:val>
            <c:numRef>
              <c:f>'Renda por região'!$C$18:$W$18</c:f>
              <c:numCache>
                <c:formatCode>[$€-813]\ #,##0.00</c:formatCode>
                <c:ptCount val="11"/>
                <c:pt idx="0">
                  <c:v>1999.2059999999999</c:v>
                </c:pt>
                <c:pt idx="1">
                  <c:v>2052.9870000000001</c:v>
                </c:pt>
                <c:pt idx="2">
                  <c:v>2237.6799999999998</c:v>
                </c:pt>
                <c:pt idx="3">
                  <c:v>2507.9</c:v>
                </c:pt>
                <c:pt idx="4">
                  <c:v>2587.8999999999996</c:v>
                </c:pt>
                <c:pt idx="5">
                  <c:v>2070</c:v>
                </c:pt>
                <c:pt idx="6">
                  <c:v>1434</c:v>
                </c:pt>
                <c:pt idx="7">
                  <c:v>1716</c:v>
                </c:pt>
                <c:pt idx="8">
                  <c:v>1844</c:v>
                </c:pt>
                <c:pt idx="9">
                  <c:v>2109</c:v>
                </c:pt>
                <c:pt idx="10">
                  <c:v>1696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 </c15:sqref>
                        </c15:formulaRef>
                      </c:ext>
                    </c:extLst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4E7F-4571-8A5B-D92E3F3017E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39211896"/>
        <c:axId val="1339217656"/>
      </c:lineChart>
      <c:dateAx>
        <c:axId val="1339211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217656"/>
        <c:crosses val="autoZero"/>
        <c:auto val="0"/>
        <c:lblOffset val="100"/>
        <c:baseTimeUnit val="days"/>
      </c:dateAx>
      <c:valAx>
        <c:axId val="1339217656"/>
        <c:scaling>
          <c:orientation val="minMax"/>
        </c:scaling>
        <c:delete val="0"/>
        <c:axPos val="l"/>
        <c:numFmt formatCode="[$€-813]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211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Funcionários!$B$5</c:f>
              <c:strCache>
                <c:ptCount val="1"/>
                <c:pt idx="0">
                  <c:v>Gerentes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strRef>
              <c:f>Funcionários!$C$4:$M$4</c:f>
              <c:strCache>
                <c:ptCount val="11"/>
                <c:pt idx="0">
                  <c:v>H1 2010</c:v>
                </c:pt>
                <c:pt idx="1">
                  <c:v>H1 2011</c:v>
                </c:pt>
                <c:pt idx="2">
                  <c:v>H1 2012</c:v>
                </c:pt>
                <c:pt idx="3">
                  <c:v>H1 2013</c:v>
                </c:pt>
                <c:pt idx="4">
                  <c:v>H1 2014</c:v>
                </c:pt>
                <c:pt idx="5">
                  <c:v>H1 2015</c:v>
                </c:pt>
                <c:pt idx="6">
                  <c:v>H1 2016</c:v>
                </c:pt>
                <c:pt idx="7">
                  <c:v>H1 2017</c:v>
                </c:pt>
                <c:pt idx="8">
                  <c:v>H1 2018</c:v>
                </c:pt>
                <c:pt idx="9">
                  <c:v>H1 2019</c:v>
                </c:pt>
                <c:pt idx="10">
                  <c:v>H1 2020</c:v>
                </c:pt>
              </c:strCache>
            </c:strRef>
          </c:cat>
          <c:val>
            <c:numRef>
              <c:f>Funcionários!$C$5:$M$5</c:f>
              <c:numCache>
                <c:formatCode>General</c:formatCode>
                <c:ptCount val="11"/>
                <c:pt idx="0">
                  <c:v>2281</c:v>
                </c:pt>
                <c:pt idx="1">
                  <c:v>2857</c:v>
                </c:pt>
                <c:pt idx="2">
                  <c:v>3050</c:v>
                </c:pt>
                <c:pt idx="3">
                  <c:v>3215</c:v>
                </c:pt>
                <c:pt idx="4">
                  <c:v>3457</c:v>
                </c:pt>
                <c:pt idx="5">
                  <c:v>3433</c:v>
                </c:pt>
                <c:pt idx="6">
                  <c:v>3192</c:v>
                </c:pt>
                <c:pt idx="7">
                  <c:v>3177</c:v>
                </c:pt>
                <c:pt idx="8">
                  <c:v>3137</c:v>
                </c:pt>
                <c:pt idx="9" formatCode="#\ ?/?">
                  <c:v>3140</c:v>
                </c:pt>
                <c:pt idx="10" formatCode="#\ ?/?">
                  <c:v>3018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95-4E2E-A53A-7348C2CE10A9}"/>
            </c:ext>
          </c:extLst>
        </c:ser>
        <c:ser>
          <c:idx val="1"/>
          <c:order val="1"/>
          <c:tx>
            <c:strRef>
              <c:f>Funcionários!$B$6</c:f>
              <c:strCache>
                <c:ptCount val="1"/>
                <c:pt idx="0">
                  <c:v>Equipe técnica e de supervisão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strRef>
              <c:f>Funcionários!$C$4:$M$4</c:f>
              <c:strCache>
                <c:ptCount val="11"/>
                <c:pt idx="0">
                  <c:v>H1 2010</c:v>
                </c:pt>
                <c:pt idx="1">
                  <c:v>H1 2011</c:v>
                </c:pt>
                <c:pt idx="2">
                  <c:v>H1 2012</c:v>
                </c:pt>
                <c:pt idx="3">
                  <c:v>H1 2013</c:v>
                </c:pt>
                <c:pt idx="4">
                  <c:v>H1 2014</c:v>
                </c:pt>
                <c:pt idx="5">
                  <c:v>H1 2015</c:v>
                </c:pt>
                <c:pt idx="6">
                  <c:v>H1 2016</c:v>
                </c:pt>
                <c:pt idx="7">
                  <c:v>H1 2017</c:v>
                </c:pt>
                <c:pt idx="8">
                  <c:v>H1 2018</c:v>
                </c:pt>
                <c:pt idx="9">
                  <c:v>H1 2019</c:v>
                </c:pt>
                <c:pt idx="10">
                  <c:v>H1 2020</c:v>
                </c:pt>
              </c:strCache>
            </c:strRef>
          </c:cat>
          <c:val>
            <c:numRef>
              <c:f>Funcionários!$C$6:$M$6</c:f>
              <c:numCache>
                <c:formatCode>General</c:formatCode>
                <c:ptCount val="11"/>
                <c:pt idx="0">
                  <c:v>3515</c:v>
                </c:pt>
                <c:pt idx="1">
                  <c:v>3765</c:v>
                </c:pt>
                <c:pt idx="2">
                  <c:v>4113</c:v>
                </c:pt>
                <c:pt idx="3">
                  <c:v>4029</c:v>
                </c:pt>
                <c:pt idx="4">
                  <c:v>4100</c:v>
                </c:pt>
                <c:pt idx="5">
                  <c:v>3898</c:v>
                </c:pt>
                <c:pt idx="6">
                  <c:v>3099</c:v>
                </c:pt>
                <c:pt idx="7">
                  <c:v>3076</c:v>
                </c:pt>
                <c:pt idx="8">
                  <c:v>2853</c:v>
                </c:pt>
                <c:pt idx="9" formatCode="#\ ?/?">
                  <c:v>2605</c:v>
                </c:pt>
                <c:pt idx="10" formatCode="#\ ?/?">
                  <c:v>2532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95-4E2E-A53A-7348C2CE10A9}"/>
            </c:ext>
          </c:extLst>
        </c:ser>
        <c:ser>
          <c:idx val="2"/>
          <c:order val="2"/>
          <c:tx>
            <c:strRef>
              <c:f>Funcionários!$B$7</c:f>
              <c:strCache>
                <c:ptCount val="1"/>
                <c:pt idx="0">
                  <c:v>Equipe de Produção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cat>
            <c:strRef>
              <c:f>Funcionários!$C$4:$M$4</c:f>
              <c:strCache>
                <c:ptCount val="11"/>
                <c:pt idx="0">
                  <c:v>H1 2010</c:v>
                </c:pt>
                <c:pt idx="1">
                  <c:v>H1 2011</c:v>
                </c:pt>
                <c:pt idx="2">
                  <c:v>H1 2012</c:v>
                </c:pt>
                <c:pt idx="3">
                  <c:v>H1 2013</c:v>
                </c:pt>
                <c:pt idx="4">
                  <c:v>H1 2014</c:v>
                </c:pt>
                <c:pt idx="5">
                  <c:v>H1 2015</c:v>
                </c:pt>
                <c:pt idx="6">
                  <c:v>H1 2016</c:v>
                </c:pt>
                <c:pt idx="7">
                  <c:v>H1 2017</c:v>
                </c:pt>
                <c:pt idx="8">
                  <c:v>H1 2018</c:v>
                </c:pt>
                <c:pt idx="9">
                  <c:v>H1 2019</c:v>
                </c:pt>
                <c:pt idx="10">
                  <c:v>H1 2020</c:v>
                </c:pt>
              </c:strCache>
            </c:strRef>
          </c:cat>
          <c:val>
            <c:numRef>
              <c:f>Funcionários!$C$7:$M$7</c:f>
              <c:numCache>
                <c:formatCode>General</c:formatCode>
                <c:ptCount val="11"/>
                <c:pt idx="0">
                  <c:v>12678</c:v>
                </c:pt>
                <c:pt idx="1">
                  <c:v>13808</c:v>
                </c:pt>
                <c:pt idx="2">
                  <c:v>14888</c:v>
                </c:pt>
                <c:pt idx="3">
                  <c:v>15058</c:v>
                </c:pt>
                <c:pt idx="4">
                  <c:v>15486</c:v>
                </c:pt>
                <c:pt idx="5">
                  <c:v>14688</c:v>
                </c:pt>
                <c:pt idx="6">
                  <c:v>11395</c:v>
                </c:pt>
                <c:pt idx="7">
                  <c:v>12756</c:v>
                </c:pt>
                <c:pt idx="8">
                  <c:v>12620</c:v>
                </c:pt>
                <c:pt idx="9" formatCode="#\ ?/?">
                  <c:v>12727</c:v>
                </c:pt>
                <c:pt idx="10" formatCode="#\ ?/?">
                  <c:v>11851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95-4E2E-A53A-7348C2CE10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35681744"/>
        <c:axId val="835679504"/>
      </c:barChart>
      <c:lineChart>
        <c:grouping val="standard"/>
        <c:varyColors val="0"/>
        <c:ser>
          <c:idx val="3"/>
          <c:order val="3"/>
          <c:tx>
            <c:strRef>
              <c:f>Funcionários!$B$8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Funcionários!$C$4:$M$4</c:f>
              <c:strCache>
                <c:ptCount val="11"/>
                <c:pt idx="0">
                  <c:v>H1 2010</c:v>
                </c:pt>
                <c:pt idx="1">
                  <c:v>H1 2011</c:v>
                </c:pt>
                <c:pt idx="2">
                  <c:v>H1 2012</c:v>
                </c:pt>
                <c:pt idx="3">
                  <c:v>H1 2013</c:v>
                </c:pt>
                <c:pt idx="4">
                  <c:v>H1 2014</c:v>
                </c:pt>
                <c:pt idx="5">
                  <c:v>H1 2015</c:v>
                </c:pt>
                <c:pt idx="6">
                  <c:v>H1 2016</c:v>
                </c:pt>
                <c:pt idx="7">
                  <c:v>H1 2017</c:v>
                </c:pt>
                <c:pt idx="8">
                  <c:v>H1 2018</c:v>
                </c:pt>
                <c:pt idx="9">
                  <c:v>H1 2019</c:v>
                </c:pt>
                <c:pt idx="10">
                  <c:v>H1 2020</c:v>
                </c:pt>
              </c:strCache>
            </c:strRef>
          </c:cat>
          <c:val>
            <c:numRef>
              <c:f>Funcionários!$C$8:$M$8</c:f>
              <c:numCache>
                <c:formatCode>#\ ?/?</c:formatCode>
                <c:ptCount val="11"/>
                <c:pt idx="0">
                  <c:v>18474</c:v>
                </c:pt>
                <c:pt idx="1">
                  <c:v>20430</c:v>
                </c:pt>
                <c:pt idx="2">
                  <c:v>22051</c:v>
                </c:pt>
                <c:pt idx="3">
                  <c:v>22302</c:v>
                </c:pt>
                <c:pt idx="4">
                  <c:v>23043</c:v>
                </c:pt>
                <c:pt idx="5">
                  <c:v>22019</c:v>
                </c:pt>
                <c:pt idx="6">
                  <c:v>17686</c:v>
                </c:pt>
                <c:pt idx="7">
                  <c:v>19009</c:v>
                </c:pt>
                <c:pt idx="8">
                  <c:v>18610</c:v>
                </c:pt>
                <c:pt idx="9">
                  <c:v>18472</c:v>
                </c:pt>
                <c:pt idx="10">
                  <c:v>17401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795-4E2E-A53A-7348C2CE10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35681744"/>
        <c:axId val="835679504"/>
      </c:lineChart>
      <c:catAx>
        <c:axId val="835681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5679504"/>
        <c:crosses val="autoZero"/>
        <c:auto val="1"/>
        <c:lblAlgn val="ctr"/>
        <c:lblOffset val="100"/>
        <c:noMultiLvlLbl val="0"/>
      </c:catAx>
      <c:valAx>
        <c:axId val="83567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5681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90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8T20:15:38.293" idx="1">
    <p:pos x="7526" y="1377"/>
    <p:text>2010 = ano 1</p:text>
    <p:extLst>
      <p:ext uri="{C676402C-5697-4E1C-873F-D02D1690AC5C}">
        <p15:threadingInfo xmlns:p15="http://schemas.microsoft.com/office/powerpoint/2012/main" timeZoneBias="18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9EF7C2-54E4-4177-AB13-EE480C6B12A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9C425A0-B443-49CB-92B7-8F6C22A682D0}">
      <dgm:prSet/>
      <dgm:spPr/>
      <dgm:t>
        <a:bodyPr/>
        <a:lstStyle/>
        <a:p>
          <a:r>
            <a:rPr lang="pt-BR"/>
            <a:t>R&amp;D extremamente forte</a:t>
          </a:r>
          <a:endParaRPr lang="en-US"/>
        </a:p>
      </dgm:t>
    </dgm:pt>
    <dgm:pt modelId="{736AED35-0B48-4B6F-AC44-C546F2B9B2A7}" type="parTrans" cxnId="{62B2E4E3-B462-4DA1-8AF6-981211085F73}">
      <dgm:prSet/>
      <dgm:spPr/>
      <dgm:t>
        <a:bodyPr/>
        <a:lstStyle/>
        <a:p>
          <a:endParaRPr lang="en-US"/>
        </a:p>
      </dgm:t>
    </dgm:pt>
    <dgm:pt modelId="{C639DE1D-03F0-4EC9-8380-0C3202E8B452}" type="sibTrans" cxnId="{62B2E4E3-B462-4DA1-8AF6-981211085F73}">
      <dgm:prSet/>
      <dgm:spPr/>
      <dgm:t>
        <a:bodyPr/>
        <a:lstStyle/>
        <a:p>
          <a:endParaRPr lang="en-US"/>
        </a:p>
      </dgm:t>
    </dgm:pt>
    <dgm:pt modelId="{81EA5EBB-0F62-4CEE-8F2E-CAAFFCAE2550}">
      <dgm:prSet/>
      <dgm:spPr/>
      <dgm:t>
        <a:bodyPr/>
        <a:lstStyle/>
        <a:p>
          <a:r>
            <a:rPr lang="pt-BR"/>
            <a:t>Parceria estável com a Petrobrás </a:t>
          </a:r>
          <a:endParaRPr lang="en-US"/>
        </a:p>
      </dgm:t>
    </dgm:pt>
    <dgm:pt modelId="{CD217B20-B872-4778-A856-537E3B9C3D82}" type="parTrans" cxnId="{20CCFAE6-434F-4D2B-87EC-D73EEA355D93}">
      <dgm:prSet/>
      <dgm:spPr/>
      <dgm:t>
        <a:bodyPr/>
        <a:lstStyle/>
        <a:p>
          <a:endParaRPr lang="en-US"/>
        </a:p>
      </dgm:t>
    </dgm:pt>
    <dgm:pt modelId="{1370213C-D8B4-478A-8661-C3A1FCB7257F}" type="sibTrans" cxnId="{20CCFAE6-434F-4D2B-87EC-D73EEA355D93}">
      <dgm:prSet/>
      <dgm:spPr/>
      <dgm:t>
        <a:bodyPr/>
        <a:lstStyle/>
        <a:p>
          <a:endParaRPr lang="en-US"/>
        </a:p>
      </dgm:t>
    </dgm:pt>
    <dgm:pt modelId="{F960EFD3-BC91-488D-BA61-DD12801A177D}">
      <dgm:prSet/>
      <dgm:spPr/>
      <dgm:t>
        <a:bodyPr/>
        <a:lstStyle/>
        <a:p>
          <a:r>
            <a:rPr lang="pt-BR"/>
            <a:t>Soluções verdes inovadoras</a:t>
          </a:r>
          <a:endParaRPr lang="en-US"/>
        </a:p>
      </dgm:t>
    </dgm:pt>
    <dgm:pt modelId="{10956165-F454-4E2A-BA7C-4D4EF13B8DA2}" type="parTrans" cxnId="{FB5F926C-2FE2-477B-99E7-A7E9DF0CCF76}">
      <dgm:prSet/>
      <dgm:spPr/>
      <dgm:t>
        <a:bodyPr/>
        <a:lstStyle/>
        <a:p>
          <a:endParaRPr lang="en-US"/>
        </a:p>
      </dgm:t>
    </dgm:pt>
    <dgm:pt modelId="{24238973-FE55-40FB-BC54-BE5B3B1E8B47}" type="sibTrans" cxnId="{FB5F926C-2FE2-477B-99E7-A7E9DF0CCF76}">
      <dgm:prSet/>
      <dgm:spPr/>
      <dgm:t>
        <a:bodyPr/>
        <a:lstStyle/>
        <a:p>
          <a:endParaRPr lang="en-US"/>
        </a:p>
      </dgm:t>
    </dgm:pt>
    <dgm:pt modelId="{486CC12E-6D83-4344-A210-22A3AE5AF0BE}">
      <dgm:prSet/>
      <dgm:spPr/>
      <dgm:t>
        <a:bodyPr/>
        <a:lstStyle/>
        <a:p>
          <a:r>
            <a:rPr lang="pt-BR"/>
            <a:t>Tamanho</a:t>
          </a:r>
          <a:endParaRPr lang="en-US"/>
        </a:p>
      </dgm:t>
    </dgm:pt>
    <dgm:pt modelId="{574156BA-1399-4D16-92EA-418819ED82F0}" type="parTrans" cxnId="{AE486AD3-230C-4ED5-A13A-AA3A6C4078D2}">
      <dgm:prSet/>
      <dgm:spPr/>
      <dgm:t>
        <a:bodyPr/>
        <a:lstStyle/>
        <a:p>
          <a:endParaRPr lang="en-US"/>
        </a:p>
      </dgm:t>
    </dgm:pt>
    <dgm:pt modelId="{956471EC-CE8B-4576-8CBC-7572B82BD43B}" type="sibTrans" cxnId="{AE486AD3-230C-4ED5-A13A-AA3A6C4078D2}">
      <dgm:prSet/>
      <dgm:spPr/>
      <dgm:t>
        <a:bodyPr/>
        <a:lstStyle/>
        <a:p>
          <a:endParaRPr lang="en-US"/>
        </a:p>
      </dgm:t>
    </dgm:pt>
    <dgm:pt modelId="{02F20107-8BF4-49B9-9ADE-CAB37C107D7C}">
      <dgm:prSet/>
      <dgm:spPr/>
      <dgm:t>
        <a:bodyPr/>
        <a:lstStyle/>
        <a:p>
          <a:r>
            <a:rPr lang="pt-BR"/>
            <a:t>Especialização permite que seus produtos sejam de altíssima qualidade</a:t>
          </a:r>
          <a:endParaRPr lang="en-US"/>
        </a:p>
      </dgm:t>
    </dgm:pt>
    <dgm:pt modelId="{E4FF50F9-93C2-4974-9166-416CA907A0DD}" type="parTrans" cxnId="{89504B7C-E749-4274-90DF-3799DAB6A095}">
      <dgm:prSet/>
      <dgm:spPr/>
      <dgm:t>
        <a:bodyPr/>
        <a:lstStyle/>
        <a:p>
          <a:endParaRPr lang="en-US"/>
        </a:p>
      </dgm:t>
    </dgm:pt>
    <dgm:pt modelId="{79A04092-7348-465D-A362-70EDCD8570CB}" type="sibTrans" cxnId="{89504B7C-E749-4274-90DF-3799DAB6A095}">
      <dgm:prSet/>
      <dgm:spPr/>
      <dgm:t>
        <a:bodyPr/>
        <a:lstStyle/>
        <a:p>
          <a:endParaRPr lang="en-US"/>
        </a:p>
      </dgm:t>
    </dgm:pt>
    <dgm:pt modelId="{2C62EB2D-28F1-4E0B-9C87-1816D4CF51C7}">
      <dgm:prSet/>
      <dgm:spPr/>
      <dgm:t>
        <a:bodyPr/>
        <a:lstStyle/>
        <a:p>
          <a:r>
            <a:rPr lang="pt-BR"/>
            <a:t>Booms econômicos são especialmente lucrativos para as indústrias que utilizam seus produtos</a:t>
          </a:r>
          <a:endParaRPr lang="en-US"/>
        </a:p>
      </dgm:t>
    </dgm:pt>
    <dgm:pt modelId="{029537A7-55B3-4792-9C3A-577EC4CBA11F}" type="parTrans" cxnId="{390FF73D-6222-4F6B-875C-E726457FBEB7}">
      <dgm:prSet/>
      <dgm:spPr/>
      <dgm:t>
        <a:bodyPr/>
        <a:lstStyle/>
        <a:p>
          <a:endParaRPr lang="en-US"/>
        </a:p>
      </dgm:t>
    </dgm:pt>
    <dgm:pt modelId="{15C1E61B-8C84-46D4-802C-A37E8AE913B2}" type="sibTrans" cxnId="{390FF73D-6222-4F6B-875C-E726457FBEB7}">
      <dgm:prSet/>
      <dgm:spPr/>
      <dgm:t>
        <a:bodyPr/>
        <a:lstStyle/>
        <a:p>
          <a:endParaRPr lang="en-US"/>
        </a:p>
      </dgm:t>
    </dgm:pt>
    <dgm:pt modelId="{E64AFEA0-793E-4867-8ED2-E708731E3706}" type="pres">
      <dgm:prSet presAssocID="{419EF7C2-54E4-4177-AB13-EE480C6B12AB}" presName="root" presStyleCnt="0">
        <dgm:presLayoutVars>
          <dgm:dir/>
          <dgm:resizeHandles val="exact"/>
        </dgm:presLayoutVars>
      </dgm:prSet>
      <dgm:spPr/>
    </dgm:pt>
    <dgm:pt modelId="{76C4FFB1-B86F-40DC-AB33-F23309C05F72}" type="pres">
      <dgm:prSet presAssocID="{39C425A0-B443-49CB-92B7-8F6C22A682D0}" presName="compNode" presStyleCnt="0"/>
      <dgm:spPr/>
    </dgm:pt>
    <dgm:pt modelId="{0338A037-FCE6-4D8D-92FB-BAE295F83CB8}" type="pres">
      <dgm:prSet presAssocID="{39C425A0-B443-49CB-92B7-8F6C22A682D0}" presName="bgRect" presStyleLbl="bgShp" presStyleIdx="0" presStyleCnt="6"/>
      <dgm:spPr/>
    </dgm:pt>
    <dgm:pt modelId="{F48E913B-7837-4DDA-9EF0-15E07FBB6F31}" type="pres">
      <dgm:prSet presAssocID="{39C425A0-B443-49CB-92B7-8F6C22A682D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 with solid fill"/>
        </a:ext>
      </dgm:extLst>
    </dgm:pt>
    <dgm:pt modelId="{52BC9E15-E1B0-43F8-85B5-E51CDCF37FD5}" type="pres">
      <dgm:prSet presAssocID="{39C425A0-B443-49CB-92B7-8F6C22A682D0}" presName="spaceRect" presStyleCnt="0"/>
      <dgm:spPr/>
    </dgm:pt>
    <dgm:pt modelId="{ACCAF5BF-9F7E-41DF-BEDA-10BC89EA974B}" type="pres">
      <dgm:prSet presAssocID="{39C425A0-B443-49CB-92B7-8F6C22A682D0}" presName="parTx" presStyleLbl="revTx" presStyleIdx="0" presStyleCnt="6">
        <dgm:presLayoutVars>
          <dgm:chMax val="0"/>
          <dgm:chPref val="0"/>
        </dgm:presLayoutVars>
      </dgm:prSet>
      <dgm:spPr/>
    </dgm:pt>
    <dgm:pt modelId="{88F0E690-5581-4C6A-80A0-3DF32A8EB286}" type="pres">
      <dgm:prSet presAssocID="{C639DE1D-03F0-4EC9-8380-0C3202E8B452}" presName="sibTrans" presStyleCnt="0"/>
      <dgm:spPr/>
    </dgm:pt>
    <dgm:pt modelId="{6898A316-AE20-4AF2-9D43-51E8C05801D3}" type="pres">
      <dgm:prSet presAssocID="{81EA5EBB-0F62-4CEE-8F2E-CAAFFCAE2550}" presName="compNode" presStyleCnt="0"/>
      <dgm:spPr/>
    </dgm:pt>
    <dgm:pt modelId="{C2753718-1136-407A-9D46-DD07B9D37918}" type="pres">
      <dgm:prSet presAssocID="{81EA5EBB-0F62-4CEE-8F2E-CAAFFCAE2550}" presName="bgRect" presStyleLbl="bgShp" presStyleIdx="1" presStyleCnt="6"/>
      <dgm:spPr/>
    </dgm:pt>
    <dgm:pt modelId="{A9E3129F-2A08-4EF9-9466-54AB7367BBA7}" type="pres">
      <dgm:prSet presAssocID="{81EA5EBB-0F62-4CEE-8F2E-CAAFFCAE255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32398EAF-05AD-47BE-933E-C66220DA150F}" type="pres">
      <dgm:prSet presAssocID="{81EA5EBB-0F62-4CEE-8F2E-CAAFFCAE2550}" presName="spaceRect" presStyleCnt="0"/>
      <dgm:spPr/>
    </dgm:pt>
    <dgm:pt modelId="{AF1D8E10-D3C9-4F95-ACE9-DFFA3188E4B2}" type="pres">
      <dgm:prSet presAssocID="{81EA5EBB-0F62-4CEE-8F2E-CAAFFCAE2550}" presName="parTx" presStyleLbl="revTx" presStyleIdx="1" presStyleCnt="6">
        <dgm:presLayoutVars>
          <dgm:chMax val="0"/>
          <dgm:chPref val="0"/>
        </dgm:presLayoutVars>
      </dgm:prSet>
      <dgm:spPr/>
    </dgm:pt>
    <dgm:pt modelId="{BE79B10A-AB95-4592-8ACB-CC63CE300D8B}" type="pres">
      <dgm:prSet presAssocID="{1370213C-D8B4-478A-8661-C3A1FCB7257F}" presName="sibTrans" presStyleCnt="0"/>
      <dgm:spPr/>
    </dgm:pt>
    <dgm:pt modelId="{DD7DD694-6889-4302-8183-00AFE691AD25}" type="pres">
      <dgm:prSet presAssocID="{F960EFD3-BC91-488D-BA61-DD12801A177D}" presName="compNode" presStyleCnt="0"/>
      <dgm:spPr/>
    </dgm:pt>
    <dgm:pt modelId="{27A0C37B-0245-4BF9-A582-D7B5120E6CF9}" type="pres">
      <dgm:prSet presAssocID="{F960EFD3-BC91-488D-BA61-DD12801A177D}" presName="bgRect" presStyleLbl="bgShp" presStyleIdx="2" presStyleCnt="6"/>
      <dgm:spPr/>
    </dgm:pt>
    <dgm:pt modelId="{379579A1-464F-4DB2-A485-DBF39948BB17}" type="pres">
      <dgm:prSet presAssocID="{F960EFD3-BC91-488D-BA61-DD12801A177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af"/>
        </a:ext>
      </dgm:extLst>
    </dgm:pt>
    <dgm:pt modelId="{73963987-018A-483C-B1A1-F8DC962E150E}" type="pres">
      <dgm:prSet presAssocID="{F960EFD3-BC91-488D-BA61-DD12801A177D}" presName="spaceRect" presStyleCnt="0"/>
      <dgm:spPr/>
    </dgm:pt>
    <dgm:pt modelId="{713FE319-6E10-496F-9894-66974C9A2DDA}" type="pres">
      <dgm:prSet presAssocID="{F960EFD3-BC91-488D-BA61-DD12801A177D}" presName="parTx" presStyleLbl="revTx" presStyleIdx="2" presStyleCnt="6">
        <dgm:presLayoutVars>
          <dgm:chMax val="0"/>
          <dgm:chPref val="0"/>
        </dgm:presLayoutVars>
      </dgm:prSet>
      <dgm:spPr/>
    </dgm:pt>
    <dgm:pt modelId="{F835AEE7-F85C-45C5-9DB2-42DBB4F054E6}" type="pres">
      <dgm:prSet presAssocID="{24238973-FE55-40FB-BC54-BE5B3B1E8B47}" presName="sibTrans" presStyleCnt="0"/>
      <dgm:spPr/>
    </dgm:pt>
    <dgm:pt modelId="{EB0BC6C9-CC9D-488D-B4B6-27C18A5126E7}" type="pres">
      <dgm:prSet presAssocID="{486CC12E-6D83-4344-A210-22A3AE5AF0BE}" presName="compNode" presStyleCnt="0"/>
      <dgm:spPr/>
    </dgm:pt>
    <dgm:pt modelId="{3494E278-E658-416F-B3D9-45BC113E0C18}" type="pres">
      <dgm:prSet presAssocID="{486CC12E-6D83-4344-A210-22A3AE5AF0BE}" presName="bgRect" presStyleLbl="bgShp" presStyleIdx="3" presStyleCnt="6"/>
      <dgm:spPr/>
    </dgm:pt>
    <dgm:pt modelId="{B5235DBB-E0D4-45CE-8052-735987490571}" type="pres">
      <dgm:prSet presAssocID="{486CC12E-6D83-4344-A210-22A3AE5AF0B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7CFC7501-6D38-428D-90D1-BBC45D2426E4}" type="pres">
      <dgm:prSet presAssocID="{486CC12E-6D83-4344-A210-22A3AE5AF0BE}" presName="spaceRect" presStyleCnt="0"/>
      <dgm:spPr/>
    </dgm:pt>
    <dgm:pt modelId="{B603BA0B-9EBD-48B0-A9B7-27E40C371D70}" type="pres">
      <dgm:prSet presAssocID="{486CC12E-6D83-4344-A210-22A3AE5AF0BE}" presName="parTx" presStyleLbl="revTx" presStyleIdx="3" presStyleCnt="6">
        <dgm:presLayoutVars>
          <dgm:chMax val="0"/>
          <dgm:chPref val="0"/>
        </dgm:presLayoutVars>
      </dgm:prSet>
      <dgm:spPr/>
    </dgm:pt>
    <dgm:pt modelId="{77D4834D-F240-475A-ABF5-467BA8C9CE24}" type="pres">
      <dgm:prSet presAssocID="{956471EC-CE8B-4576-8CBC-7572B82BD43B}" presName="sibTrans" presStyleCnt="0"/>
      <dgm:spPr/>
    </dgm:pt>
    <dgm:pt modelId="{5614D41B-BF3D-4069-96E3-B1A8DC35F13B}" type="pres">
      <dgm:prSet presAssocID="{02F20107-8BF4-49B9-9ADE-CAB37C107D7C}" presName="compNode" presStyleCnt="0"/>
      <dgm:spPr/>
    </dgm:pt>
    <dgm:pt modelId="{62227E3C-32B1-4DF6-9E98-753E6D8E619D}" type="pres">
      <dgm:prSet presAssocID="{02F20107-8BF4-49B9-9ADE-CAB37C107D7C}" presName="bgRect" presStyleLbl="bgShp" presStyleIdx="4" presStyleCnt="6"/>
      <dgm:spPr/>
    </dgm:pt>
    <dgm:pt modelId="{C35FF347-3D4F-4CEF-BB17-AA141CBDC3A3}" type="pres">
      <dgm:prSet presAssocID="{02F20107-8BF4-49B9-9ADE-CAB37C107D7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 with solid fill"/>
        </a:ext>
      </dgm:extLst>
    </dgm:pt>
    <dgm:pt modelId="{52896C7A-C646-42C2-AA4E-4C20875B2884}" type="pres">
      <dgm:prSet presAssocID="{02F20107-8BF4-49B9-9ADE-CAB37C107D7C}" presName="spaceRect" presStyleCnt="0"/>
      <dgm:spPr/>
    </dgm:pt>
    <dgm:pt modelId="{5D016423-EFD0-4CB0-9C1E-73C90E76CFD2}" type="pres">
      <dgm:prSet presAssocID="{02F20107-8BF4-49B9-9ADE-CAB37C107D7C}" presName="parTx" presStyleLbl="revTx" presStyleIdx="4" presStyleCnt="6">
        <dgm:presLayoutVars>
          <dgm:chMax val="0"/>
          <dgm:chPref val="0"/>
        </dgm:presLayoutVars>
      </dgm:prSet>
      <dgm:spPr/>
    </dgm:pt>
    <dgm:pt modelId="{B8C0E255-6518-469F-8562-593BFA3C4D34}" type="pres">
      <dgm:prSet presAssocID="{79A04092-7348-465D-A362-70EDCD8570CB}" presName="sibTrans" presStyleCnt="0"/>
      <dgm:spPr/>
    </dgm:pt>
    <dgm:pt modelId="{DF1C087C-4D73-470C-807A-370CC8FA7E3D}" type="pres">
      <dgm:prSet presAssocID="{2C62EB2D-28F1-4E0B-9C87-1816D4CF51C7}" presName="compNode" presStyleCnt="0"/>
      <dgm:spPr/>
    </dgm:pt>
    <dgm:pt modelId="{1E1926C8-41FD-435B-A2C5-030BED0663DB}" type="pres">
      <dgm:prSet presAssocID="{2C62EB2D-28F1-4E0B-9C87-1816D4CF51C7}" presName="bgRect" presStyleLbl="bgShp" presStyleIdx="5" presStyleCnt="6"/>
      <dgm:spPr/>
    </dgm:pt>
    <dgm:pt modelId="{57DC718F-12EB-46CD-B6EE-CA4FF1EAD15B}" type="pres">
      <dgm:prSet presAssocID="{2C62EB2D-28F1-4E0B-9C87-1816D4CF51C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E6C8A327-055B-4C14-8A4A-0A552D143B1F}" type="pres">
      <dgm:prSet presAssocID="{2C62EB2D-28F1-4E0B-9C87-1816D4CF51C7}" presName="spaceRect" presStyleCnt="0"/>
      <dgm:spPr/>
    </dgm:pt>
    <dgm:pt modelId="{D8E272CC-F52E-4703-ADB5-A75D3700351E}" type="pres">
      <dgm:prSet presAssocID="{2C62EB2D-28F1-4E0B-9C87-1816D4CF51C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5E19C02-4962-4CDD-878D-6381AE1BE0D7}" type="presOf" srcId="{81EA5EBB-0F62-4CEE-8F2E-CAAFFCAE2550}" destId="{AF1D8E10-D3C9-4F95-ACE9-DFFA3188E4B2}" srcOrd="0" destOrd="0" presId="urn:microsoft.com/office/officeart/2018/2/layout/IconVerticalSolidList"/>
    <dgm:cxn modelId="{A573C825-17CD-4BDE-B175-BC8A057691B3}" type="presOf" srcId="{39C425A0-B443-49CB-92B7-8F6C22A682D0}" destId="{ACCAF5BF-9F7E-41DF-BEDA-10BC89EA974B}" srcOrd="0" destOrd="0" presId="urn:microsoft.com/office/officeart/2018/2/layout/IconVerticalSolidList"/>
    <dgm:cxn modelId="{FDE5562C-2D4A-411D-B20B-3A8896A8C4F3}" type="presOf" srcId="{2C62EB2D-28F1-4E0B-9C87-1816D4CF51C7}" destId="{D8E272CC-F52E-4703-ADB5-A75D3700351E}" srcOrd="0" destOrd="0" presId="urn:microsoft.com/office/officeart/2018/2/layout/IconVerticalSolidList"/>
    <dgm:cxn modelId="{70431833-2821-44E3-8470-790E9B37ECC6}" type="presOf" srcId="{F960EFD3-BC91-488D-BA61-DD12801A177D}" destId="{713FE319-6E10-496F-9894-66974C9A2DDA}" srcOrd="0" destOrd="0" presId="urn:microsoft.com/office/officeart/2018/2/layout/IconVerticalSolidList"/>
    <dgm:cxn modelId="{0AE1C934-BA82-45EC-B19A-F46FF72DA761}" type="presOf" srcId="{486CC12E-6D83-4344-A210-22A3AE5AF0BE}" destId="{B603BA0B-9EBD-48B0-A9B7-27E40C371D70}" srcOrd="0" destOrd="0" presId="urn:microsoft.com/office/officeart/2018/2/layout/IconVerticalSolidList"/>
    <dgm:cxn modelId="{390FF73D-6222-4F6B-875C-E726457FBEB7}" srcId="{419EF7C2-54E4-4177-AB13-EE480C6B12AB}" destId="{2C62EB2D-28F1-4E0B-9C87-1816D4CF51C7}" srcOrd="5" destOrd="0" parTransId="{029537A7-55B3-4792-9C3A-577EC4CBA11F}" sibTransId="{15C1E61B-8C84-46D4-802C-A37E8AE913B2}"/>
    <dgm:cxn modelId="{FB5F926C-2FE2-477B-99E7-A7E9DF0CCF76}" srcId="{419EF7C2-54E4-4177-AB13-EE480C6B12AB}" destId="{F960EFD3-BC91-488D-BA61-DD12801A177D}" srcOrd="2" destOrd="0" parTransId="{10956165-F454-4E2A-BA7C-4D4EF13B8DA2}" sibTransId="{24238973-FE55-40FB-BC54-BE5B3B1E8B47}"/>
    <dgm:cxn modelId="{89504B7C-E749-4274-90DF-3799DAB6A095}" srcId="{419EF7C2-54E4-4177-AB13-EE480C6B12AB}" destId="{02F20107-8BF4-49B9-9ADE-CAB37C107D7C}" srcOrd="4" destOrd="0" parTransId="{E4FF50F9-93C2-4974-9166-416CA907A0DD}" sibTransId="{79A04092-7348-465D-A362-70EDCD8570CB}"/>
    <dgm:cxn modelId="{69B43A8B-F823-440E-BA4E-0B6C6DE17818}" type="presOf" srcId="{02F20107-8BF4-49B9-9ADE-CAB37C107D7C}" destId="{5D016423-EFD0-4CB0-9C1E-73C90E76CFD2}" srcOrd="0" destOrd="0" presId="urn:microsoft.com/office/officeart/2018/2/layout/IconVerticalSolidList"/>
    <dgm:cxn modelId="{19E212BB-7BC2-4974-A5B7-18FDE7FC29B8}" type="presOf" srcId="{419EF7C2-54E4-4177-AB13-EE480C6B12AB}" destId="{E64AFEA0-793E-4867-8ED2-E708731E3706}" srcOrd="0" destOrd="0" presId="urn:microsoft.com/office/officeart/2018/2/layout/IconVerticalSolidList"/>
    <dgm:cxn modelId="{AE486AD3-230C-4ED5-A13A-AA3A6C4078D2}" srcId="{419EF7C2-54E4-4177-AB13-EE480C6B12AB}" destId="{486CC12E-6D83-4344-A210-22A3AE5AF0BE}" srcOrd="3" destOrd="0" parTransId="{574156BA-1399-4D16-92EA-418819ED82F0}" sibTransId="{956471EC-CE8B-4576-8CBC-7572B82BD43B}"/>
    <dgm:cxn modelId="{62B2E4E3-B462-4DA1-8AF6-981211085F73}" srcId="{419EF7C2-54E4-4177-AB13-EE480C6B12AB}" destId="{39C425A0-B443-49CB-92B7-8F6C22A682D0}" srcOrd="0" destOrd="0" parTransId="{736AED35-0B48-4B6F-AC44-C546F2B9B2A7}" sibTransId="{C639DE1D-03F0-4EC9-8380-0C3202E8B452}"/>
    <dgm:cxn modelId="{20CCFAE6-434F-4D2B-87EC-D73EEA355D93}" srcId="{419EF7C2-54E4-4177-AB13-EE480C6B12AB}" destId="{81EA5EBB-0F62-4CEE-8F2E-CAAFFCAE2550}" srcOrd="1" destOrd="0" parTransId="{CD217B20-B872-4778-A856-537E3B9C3D82}" sibTransId="{1370213C-D8B4-478A-8661-C3A1FCB7257F}"/>
    <dgm:cxn modelId="{C11C0A0E-54E8-40E9-8DFE-ADBA2F6E00A5}" type="presParOf" srcId="{E64AFEA0-793E-4867-8ED2-E708731E3706}" destId="{76C4FFB1-B86F-40DC-AB33-F23309C05F72}" srcOrd="0" destOrd="0" presId="urn:microsoft.com/office/officeart/2018/2/layout/IconVerticalSolidList"/>
    <dgm:cxn modelId="{3CD2CAAE-D53B-4EC7-8107-F8CEB2001CD2}" type="presParOf" srcId="{76C4FFB1-B86F-40DC-AB33-F23309C05F72}" destId="{0338A037-FCE6-4D8D-92FB-BAE295F83CB8}" srcOrd="0" destOrd="0" presId="urn:microsoft.com/office/officeart/2018/2/layout/IconVerticalSolidList"/>
    <dgm:cxn modelId="{1243C443-10B4-4C66-B318-E9CD2DAF5567}" type="presParOf" srcId="{76C4FFB1-B86F-40DC-AB33-F23309C05F72}" destId="{F48E913B-7837-4DDA-9EF0-15E07FBB6F31}" srcOrd="1" destOrd="0" presId="urn:microsoft.com/office/officeart/2018/2/layout/IconVerticalSolidList"/>
    <dgm:cxn modelId="{8C05FC00-34D3-4BD4-B6F0-C827A6A8274F}" type="presParOf" srcId="{76C4FFB1-B86F-40DC-AB33-F23309C05F72}" destId="{52BC9E15-E1B0-43F8-85B5-E51CDCF37FD5}" srcOrd="2" destOrd="0" presId="urn:microsoft.com/office/officeart/2018/2/layout/IconVerticalSolidList"/>
    <dgm:cxn modelId="{FC6CC099-0F0E-4AEC-AD3B-F17584BFD9EC}" type="presParOf" srcId="{76C4FFB1-B86F-40DC-AB33-F23309C05F72}" destId="{ACCAF5BF-9F7E-41DF-BEDA-10BC89EA974B}" srcOrd="3" destOrd="0" presId="urn:microsoft.com/office/officeart/2018/2/layout/IconVerticalSolidList"/>
    <dgm:cxn modelId="{007FD7AF-C595-421D-A1EF-260F5B3A7780}" type="presParOf" srcId="{E64AFEA0-793E-4867-8ED2-E708731E3706}" destId="{88F0E690-5581-4C6A-80A0-3DF32A8EB286}" srcOrd="1" destOrd="0" presId="urn:microsoft.com/office/officeart/2018/2/layout/IconVerticalSolidList"/>
    <dgm:cxn modelId="{F73360E5-E1C1-4456-A9B1-7BA213CA02B1}" type="presParOf" srcId="{E64AFEA0-793E-4867-8ED2-E708731E3706}" destId="{6898A316-AE20-4AF2-9D43-51E8C05801D3}" srcOrd="2" destOrd="0" presId="urn:microsoft.com/office/officeart/2018/2/layout/IconVerticalSolidList"/>
    <dgm:cxn modelId="{1BF38BCE-A834-4DB5-BA0A-C1CE3D629355}" type="presParOf" srcId="{6898A316-AE20-4AF2-9D43-51E8C05801D3}" destId="{C2753718-1136-407A-9D46-DD07B9D37918}" srcOrd="0" destOrd="0" presId="urn:microsoft.com/office/officeart/2018/2/layout/IconVerticalSolidList"/>
    <dgm:cxn modelId="{3436A317-6DB5-4E87-8E86-7613276A327C}" type="presParOf" srcId="{6898A316-AE20-4AF2-9D43-51E8C05801D3}" destId="{A9E3129F-2A08-4EF9-9466-54AB7367BBA7}" srcOrd="1" destOrd="0" presId="urn:microsoft.com/office/officeart/2018/2/layout/IconVerticalSolidList"/>
    <dgm:cxn modelId="{6B4442D1-CF7E-4384-8E34-FE28B2F118CB}" type="presParOf" srcId="{6898A316-AE20-4AF2-9D43-51E8C05801D3}" destId="{32398EAF-05AD-47BE-933E-C66220DA150F}" srcOrd="2" destOrd="0" presId="urn:microsoft.com/office/officeart/2018/2/layout/IconVerticalSolidList"/>
    <dgm:cxn modelId="{2EA5A824-EFD7-4AF0-BD52-D21364F25021}" type="presParOf" srcId="{6898A316-AE20-4AF2-9D43-51E8C05801D3}" destId="{AF1D8E10-D3C9-4F95-ACE9-DFFA3188E4B2}" srcOrd="3" destOrd="0" presId="urn:microsoft.com/office/officeart/2018/2/layout/IconVerticalSolidList"/>
    <dgm:cxn modelId="{C6403591-39FA-4F71-924A-14A721A37781}" type="presParOf" srcId="{E64AFEA0-793E-4867-8ED2-E708731E3706}" destId="{BE79B10A-AB95-4592-8ACB-CC63CE300D8B}" srcOrd="3" destOrd="0" presId="urn:microsoft.com/office/officeart/2018/2/layout/IconVerticalSolidList"/>
    <dgm:cxn modelId="{A332C6D8-6F28-45FB-853C-851DD146EA49}" type="presParOf" srcId="{E64AFEA0-793E-4867-8ED2-E708731E3706}" destId="{DD7DD694-6889-4302-8183-00AFE691AD25}" srcOrd="4" destOrd="0" presId="urn:microsoft.com/office/officeart/2018/2/layout/IconVerticalSolidList"/>
    <dgm:cxn modelId="{EDDAB3E7-F526-413A-9BDD-6BC9DA8334CA}" type="presParOf" srcId="{DD7DD694-6889-4302-8183-00AFE691AD25}" destId="{27A0C37B-0245-4BF9-A582-D7B5120E6CF9}" srcOrd="0" destOrd="0" presId="urn:microsoft.com/office/officeart/2018/2/layout/IconVerticalSolidList"/>
    <dgm:cxn modelId="{A2834037-CDDE-4506-9C4B-9856E2E7A671}" type="presParOf" srcId="{DD7DD694-6889-4302-8183-00AFE691AD25}" destId="{379579A1-464F-4DB2-A485-DBF39948BB17}" srcOrd="1" destOrd="0" presId="urn:microsoft.com/office/officeart/2018/2/layout/IconVerticalSolidList"/>
    <dgm:cxn modelId="{500604D9-7EB1-4CC4-B3AA-44B78DD32108}" type="presParOf" srcId="{DD7DD694-6889-4302-8183-00AFE691AD25}" destId="{73963987-018A-483C-B1A1-F8DC962E150E}" srcOrd="2" destOrd="0" presId="urn:microsoft.com/office/officeart/2018/2/layout/IconVerticalSolidList"/>
    <dgm:cxn modelId="{B88F8AA4-EF33-4006-8920-2808760E4E7B}" type="presParOf" srcId="{DD7DD694-6889-4302-8183-00AFE691AD25}" destId="{713FE319-6E10-496F-9894-66974C9A2DDA}" srcOrd="3" destOrd="0" presId="urn:microsoft.com/office/officeart/2018/2/layout/IconVerticalSolidList"/>
    <dgm:cxn modelId="{72546AF9-4669-44E9-955C-3908F8DA8AE8}" type="presParOf" srcId="{E64AFEA0-793E-4867-8ED2-E708731E3706}" destId="{F835AEE7-F85C-45C5-9DB2-42DBB4F054E6}" srcOrd="5" destOrd="0" presId="urn:microsoft.com/office/officeart/2018/2/layout/IconVerticalSolidList"/>
    <dgm:cxn modelId="{8BBCC319-20FF-4E45-B2D2-DB0D63615AC2}" type="presParOf" srcId="{E64AFEA0-793E-4867-8ED2-E708731E3706}" destId="{EB0BC6C9-CC9D-488D-B4B6-27C18A5126E7}" srcOrd="6" destOrd="0" presId="urn:microsoft.com/office/officeart/2018/2/layout/IconVerticalSolidList"/>
    <dgm:cxn modelId="{72BE3CAD-B236-4C02-8C7C-FB0E23188F5E}" type="presParOf" srcId="{EB0BC6C9-CC9D-488D-B4B6-27C18A5126E7}" destId="{3494E278-E658-416F-B3D9-45BC113E0C18}" srcOrd="0" destOrd="0" presId="urn:microsoft.com/office/officeart/2018/2/layout/IconVerticalSolidList"/>
    <dgm:cxn modelId="{B58C9CC0-1A75-4D5A-BCBA-F7B07773B454}" type="presParOf" srcId="{EB0BC6C9-CC9D-488D-B4B6-27C18A5126E7}" destId="{B5235DBB-E0D4-45CE-8052-735987490571}" srcOrd="1" destOrd="0" presId="urn:microsoft.com/office/officeart/2018/2/layout/IconVerticalSolidList"/>
    <dgm:cxn modelId="{2DD09F5F-D10B-472D-A1A0-859047620D39}" type="presParOf" srcId="{EB0BC6C9-CC9D-488D-B4B6-27C18A5126E7}" destId="{7CFC7501-6D38-428D-90D1-BBC45D2426E4}" srcOrd="2" destOrd="0" presId="urn:microsoft.com/office/officeart/2018/2/layout/IconVerticalSolidList"/>
    <dgm:cxn modelId="{7F500832-5188-4D06-B7C6-0CDE5FB435E0}" type="presParOf" srcId="{EB0BC6C9-CC9D-488D-B4B6-27C18A5126E7}" destId="{B603BA0B-9EBD-48B0-A9B7-27E40C371D70}" srcOrd="3" destOrd="0" presId="urn:microsoft.com/office/officeart/2018/2/layout/IconVerticalSolidList"/>
    <dgm:cxn modelId="{8D1371FD-683F-4EF0-B9F4-445542F6FAAD}" type="presParOf" srcId="{E64AFEA0-793E-4867-8ED2-E708731E3706}" destId="{77D4834D-F240-475A-ABF5-467BA8C9CE24}" srcOrd="7" destOrd="0" presId="urn:microsoft.com/office/officeart/2018/2/layout/IconVerticalSolidList"/>
    <dgm:cxn modelId="{546AE4B6-6E58-456F-9715-BB80156A240D}" type="presParOf" srcId="{E64AFEA0-793E-4867-8ED2-E708731E3706}" destId="{5614D41B-BF3D-4069-96E3-B1A8DC35F13B}" srcOrd="8" destOrd="0" presId="urn:microsoft.com/office/officeart/2018/2/layout/IconVerticalSolidList"/>
    <dgm:cxn modelId="{8E4AB500-95AC-4C3D-9A64-B56E74CEFAE2}" type="presParOf" srcId="{5614D41B-BF3D-4069-96E3-B1A8DC35F13B}" destId="{62227E3C-32B1-4DF6-9E98-753E6D8E619D}" srcOrd="0" destOrd="0" presId="urn:microsoft.com/office/officeart/2018/2/layout/IconVerticalSolidList"/>
    <dgm:cxn modelId="{0B4F3625-AA48-4D39-B246-2552C1BB2EB5}" type="presParOf" srcId="{5614D41B-BF3D-4069-96E3-B1A8DC35F13B}" destId="{C35FF347-3D4F-4CEF-BB17-AA141CBDC3A3}" srcOrd="1" destOrd="0" presId="urn:microsoft.com/office/officeart/2018/2/layout/IconVerticalSolidList"/>
    <dgm:cxn modelId="{8199F323-E29E-4EDD-B014-CF2F45C025FB}" type="presParOf" srcId="{5614D41B-BF3D-4069-96E3-B1A8DC35F13B}" destId="{52896C7A-C646-42C2-AA4E-4C20875B2884}" srcOrd="2" destOrd="0" presId="urn:microsoft.com/office/officeart/2018/2/layout/IconVerticalSolidList"/>
    <dgm:cxn modelId="{748D8D86-26F5-4691-9BFB-7C7F61A1CEF5}" type="presParOf" srcId="{5614D41B-BF3D-4069-96E3-B1A8DC35F13B}" destId="{5D016423-EFD0-4CB0-9C1E-73C90E76CFD2}" srcOrd="3" destOrd="0" presId="urn:microsoft.com/office/officeart/2018/2/layout/IconVerticalSolidList"/>
    <dgm:cxn modelId="{E376D4A8-1FDF-48B9-A7A9-51C1558BA617}" type="presParOf" srcId="{E64AFEA0-793E-4867-8ED2-E708731E3706}" destId="{B8C0E255-6518-469F-8562-593BFA3C4D34}" srcOrd="9" destOrd="0" presId="urn:microsoft.com/office/officeart/2018/2/layout/IconVerticalSolidList"/>
    <dgm:cxn modelId="{2A60E2CA-44B9-4808-9FC5-EF4A0B2C1523}" type="presParOf" srcId="{E64AFEA0-793E-4867-8ED2-E708731E3706}" destId="{DF1C087C-4D73-470C-807A-370CC8FA7E3D}" srcOrd="10" destOrd="0" presId="urn:microsoft.com/office/officeart/2018/2/layout/IconVerticalSolidList"/>
    <dgm:cxn modelId="{1DB17643-3F3B-4F8D-B18F-02C916D856C3}" type="presParOf" srcId="{DF1C087C-4D73-470C-807A-370CC8FA7E3D}" destId="{1E1926C8-41FD-435B-A2C5-030BED0663DB}" srcOrd="0" destOrd="0" presId="urn:microsoft.com/office/officeart/2018/2/layout/IconVerticalSolidList"/>
    <dgm:cxn modelId="{3DF4967C-E363-45A2-B832-3E1BC3F25E9B}" type="presParOf" srcId="{DF1C087C-4D73-470C-807A-370CC8FA7E3D}" destId="{57DC718F-12EB-46CD-B6EE-CA4FF1EAD15B}" srcOrd="1" destOrd="0" presId="urn:microsoft.com/office/officeart/2018/2/layout/IconVerticalSolidList"/>
    <dgm:cxn modelId="{732CA435-AE2E-46AF-88BB-6C8EBA8237C5}" type="presParOf" srcId="{DF1C087C-4D73-470C-807A-370CC8FA7E3D}" destId="{E6C8A327-055B-4C14-8A4A-0A552D143B1F}" srcOrd="2" destOrd="0" presId="urn:microsoft.com/office/officeart/2018/2/layout/IconVerticalSolidList"/>
    <dgm:cxn modelId="{72CB4331-C8BE-4A63-9FD0-93B728192945}" type="presParOf" srcId="{DF1C087C-4D73-470C-807A-370CC8FA7E3D}" destId="{D8E272CC-F52E-4703-ADB5-A75D370035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9EF7C2-54E4-4177-AB13-EE480C6B12A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9C425A0-B443-49CB-92B7-8F6C22A682D0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Precisa sempre se manter no topo das inovações tecnológicas ou perderá espaço para suas concorrentes</a:t>
          </a:r>
          <a:endParaRPr lang="en-US" dirty="0"/>
        </a:p>
      </dgm:t>
    </dgm:pt>
    <dgm:pt modelId="{736AED35-0B48-4B6F-AC44-C546F2B9B2A7}" type="parTrans" cxnId="{62B2E4E3-B462-4DA1-8AF6-981211085F73}">
      <dgm:prSet/>
      <dgm:spPr/>
      <dgm:t>
        <a:bodyPr/>
        <a:lstStyle/>
        <a:p>
          <a:endParaRPr lang="en-US"/>
        </a:p>
      </dgm:t>
    </dgm:pt>
    <dgm:pt modelId="{C639DE1D-03F0-4EC9-8380-0C3202E8B452}" type="sibTrans" cxnId="{62B2E4E3-B462-4DA1-8AF6-981211085F73}">
      <dgm:prSet/>
      <dgm:spPr/>
      <dgm:t>
        <a:bodyPr/>
        <a:lstStyle/>
        <a:p>
          <a:endParaRPr lang="en-US"/>
        </a:p>
      </dgm:t>
    </dgm:pt>
    <dgm:pt modelId="{81EA5EBB-0F62-4CEE-8F2E-CAAFFCAE2550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Extremamente dependente do mercado petrolífero</a:t>
          </a:r>
          <a:endParaRPr lang="en-US" dirty="0"/>
        </a:p>
      </dgm:t>
    </dgm:pt>
    <dgm:pt modelId="{CD217B20-B872-4778-A856-537E3B9C3D82}" type="parTrans" cxnId="{20CCFAE6-434F-4D2B-87EC-D73EEA355D93}">
      <dgm:prSet/>
      <dgm:spPr/>
      <dgm:t>
        <a:bodyPr/>
        <a:lstStyle/>
        <a:p>
          <a:endParaRPr lang="en-US"/>
        </a:p>
      </dgm:t>
    </dgm:pt>
    <dgm:pt modelId="{1370213C-D8B4-478A-8661-C3A1FCB7257F}" type="sibTrans" cxnId="{20CCFAE6-434F-4D2B-87EC-D73EEA355D93}">
      <dgm:prSet/>
      <dgm:spPr/>
      <dgm:t>
        <a:bodyPr/>
        <a:lstStyle/>
        <a:p>
          <a:endParaRPr lang="en-US"/>
        </a:p>
      </dgm:t>
    </dgm:pt>
    <dgm:pt modelId="{F960EFD3-BC91-488D-BA61-DD12801A177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Sem lucros líquidos desde 2015</a:t>
          </a:r>
          <a:endParaRPr lang="en-US"/>
        </a:p>
      </dgm:t>
    </dgm:pt>
    <dgm:pt modelId="{10956165-F454-4E2A-BA7C-4D4EF13B8DA2}" type="parTrans" cxnId="{FB5F926C-2FE2-477B-99E7-A7E9DF0CCF76}">
      <dgm:prSet/>
      <dgm:spPr/>
      <dgm:t>
        <a:bodyPr/>
        <a:lstStyle/>
        <a:p>
          <a:endParaRPr lang="en-US"/>
        </a:p>
      </dgm:t>
    </dgm:pt>
    <dgm:pt modelId="{24238973-FE55-40FB-BC54-BE5B3B1E8B47}" type="sibTrans" cxnId="{FB5F926C-2FE2-477B-99E7-A7E9DF0CCF76}">
      <dgm:prSet/>
      <dgm:spPr/>
      <dgm:t>
        <a:bodyPr/>
        <a:lstStyle/>
        <a:p>
          <a:endParaRPr lang="en-US"/>
        </a:p>
      </dgm:t>
    </dgm:pt>
    <dgm:pt modelId="{486CC12E-6D83-4344-A210-22A3AE5AF0B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74156BA-1399-4D16-92EA-418819ED82F0}" type="parTrans" cxnId="{AE486AD3-230C-4ED5-A13A-AA3A6C4078D2}">
      <dgm:prSet/>
      <dgm:spPr/>
      <dgm:t>
        <a:bodyPr/>
        <a:lstStyle/>
        <a:p>
          <a:endParaRPr lang="en-US"/>
        </a:p>
      </dgm:t>
    </dgm:pt>
    <dgm:pt modelId="{956471EC-CE8B-4576-8CBC-7572B82BD43B}" type="sibTrans" cxnId="{AE486AD3-230C-4ED5-A13A-AA3A6C4078D2}">
      <dgm:prSet/>
      <dgm:spPr/>
      <dgm:t>
        <a:bodyPr/>
        <a:lstStyle/>
        <a:p>
          <a:endParaRPr lang="en-US"/>
        </a:p>
      </dgm:t>
    </dgm:pt>
    <dgm:pt modelId="{02F20107-8BF4-49B9-9ADE-CAB37C107D7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4FF50F9-93C2-4974-9166-416CA907A0DD}" type="parTrans" cxnId="{89504B7C-E749-4274-90DF-3799DAB6A095}">
      <dgm:prSet/>
      <dgm:spPr/>
      <dgm:t>
        <a:bodyPr/>
        <a:lstStyle/>
        <a:p>
          <a:endParaRPr lang="en-US"/>
        </a:p>
      </dgm:t>
    </dgm:pt>
    <dgm:pt modelId="{79A04092-7348-465D-A362-70EDCD8570CB}" type="sibTrans" cxnId="{89504B7C-E749-4274-90DF-3799DAB6A095}">
      <dgm:prSet/>
      <dgm:spPr/>
      <dgm:t>
        <a:bodyPr/>
        <a:lstStyle/>
        <a:p>
          <a:endParaRPr lang="en-US"/>
        </a:p>
      </dgm:t>
    </dgm:pt>
    <dgm:pt modelId="{2C62EB2D-28F1-4E0B-9C87-1816D4CF51C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Recessões econômicas são especialmente destrutivas para as indústrias que utilizam seus produtos</a:t>
          </a:r>
          <a:endParaRPr lang="en-US"/>
        </a:p>
      </dgm:t>
    </dgm:pt>
    <dgm:pt modelId="{029537A7-55B3-4792-9C3A-577EC4CBA11F}" type="parTrans" cxnId="{390FF73D-6222-4F6B-875C-E726457FBEB7}">
      <dgm:prSet/>
      <dgm:spPr/>
      <dgm:t>
        <a:bodyPr/>
        <a:lstStyle/>
        <a:p>
          <a:endParaRPr lang="en-US"/>
        </a:p>
      </dgm:t>
    </dgm:pt>
    <dgm:pt modelId="{15C1E61B-8C84-46D4-802C-A37E8AE913B2}" type="sibTrans" cxnId="{390FF73D-6222-4F6B-875C-E726457FBEB7}">
      <dgm:prSet/>
      <dgm:spPr/>
      <dgm:t>
        <a:bodyPr/>
        <a:lstStyle/>
        <a:p>
          <a:endParaRPr lang="en-US"/>
        </a:p>
      </dgm:t>
    </dgm:pt>
    <dgm:pt modelId="{E64AFEA0-793E-4867-8ED2-E708731E3706}" type="pres">
      <dgm:prSet presAssocID="{419EF7C2-54E4-4177-AB13-EE480C6B12AB}" presName="root" presStyleCnt="0">
        <dgm:presLayoutVars>
          <dgm:dir/>
          <dgm:resizeHandles val="exact"/>
        </dgm:presLayoutVars>
      </dgm:prSet>
      <dgm:spPr/>
    </dgm:pt>
    <dgm:pt modelId="{76C4FFB1-B86F-40DC-AB33-F23309C05F72}" type="pres">
      <dgm:prSet presAssocID="{39C425A0-B443-49CB-92B7-8F6C22A682D0}" presName="compNode" presStyleCnt="0"/>
      <dgm:spPr/>
    </dgm:pt>
    <dgm:pt modelId="{0338A037-FCE6-4D8D-92FB-BAE295F83CB8}" type="pres">
      <dgm:prSet presAssocID="{39C425A0-B443-49CB-92B7-8F6C22A682D0}" presName="bgRect" presStyleLbl="bgShp" presStyleIdx="0" presStyleCnt="4"/>
      <dgm:spPr/>
    </dgm:pt>
    <dgm:pt modelId="{F48E913B-7837-4DDA-9EF0-15E07FBB6F31}" type="pres">
      <dgm:prSet presAssocID="{39C425A0-B443-49CB-92B7-8F6C22A682D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2BC9E15-E1B0-43F8-85B5-E51CDCF37FD5}" type="pres">
      <dgm:prSet presAssocID="{39C425A0-B443-49CB-92B7-8F6C22A682D0}" presName="spaceRect" presStyleCnt="0"/>
      <dgm:spPr/>
    </dgm:pt>
    <dgm:pt modelId="{ACCAF5BF-9F7E-41DF-BEDA-10BC89EA974B}" type="pres">
      <dgm:prSet presAssocID="{39C425A0-B443-49CB-92B7-8F6C22A682D0}" presName="parTx" presStyleLbl="revTx" presStyleIdx="0" presStyleCnt="5">
        <dgm:presLayoutVars>
          <dgm:chMax val="0"/>
          <dgm:chPref val="0"/>
        </dgm:presLayoutVars>
      </dgm:prSet>
      <dgm:spPr/>
    </dgm:pt>
    <dgm:pt modelId="{88F0E690-5581-4C6A-80A0-3DF32A8EB286}" type="pres">
      <dgm:prSet presAssocID="{C639DE1D-03F0-4EC9-8380-0C3202E8B452}" presName="sibTrans" presStyleCnt="0"/>
      <dgm:spPr/>
    </dgm:pt>
    <dgm:pt modelId="{6898A316-AE20-4AF2-9D43-51E8C05801D3}" type="pres">
      <dgm:prSet presAssocID="{81EA5EBB-0F62-4CEE-8F2E-CAAFFCAE2550}" presName="compNode" presStyleCnt="0"/>
      <dgm:spPr/>
    </dgm:pt>
    <dgm:pt modelId="{C2753718-1136-407A-9D46-DD07B9D37918}" type="pres">
      <dgm:prSet presAssocID="{81EA5EBB-0F62-4CEE-8F2E-CAAFFCAE2550}" presName="bgRect" presStyleLbl="bgShp" presStyleIdx="1" presStyleCnt="4"/>
      <dgm:spPr/>
    </dgm:pt>
    <dgm:pt modelId="{A9E3129F-2A08-4EF9-9466-54AB7367BBA7}" type="pres">
      <dgm:prSet presAssocID="{81EA5EBB-0F62-4CEE-8F2E-CAAFFCAE255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il Rig with solid fill"/>
        </a:ext>
      </dgm:extLst>
    </dgm:pt>
    <dgm:pt modelId="{32398EAF-05AD-47BE-933E-C66220DA150F}" type="pres">
      <dgm:prSet presAssocID="{81EA5EBB-0F62-4CEE-8F2E-CAAFFCAE2550}" presName="spaceRect" presStyleCnt="0"/>
      <dgm:spPr/>
    </dgm:pt>
    <dgm:pt modelId="{AF1D8E10-D3C9-4F95-ACE9-DFFA3188E4B2}" type="pres">
      <dgm:prSet presAssocID="{81EA5EBB-0F62-4CEE-8F2E-CAAFFCAE2550}" presName="parTx" presStyleLbl="revTx" presStyleIdx="1" presStyleCnt="5">
        <dgm:presLayoutVars>
          <dgm:chMax val="0"/>
          <dgm:chPref val="0"/>
        </dgm:presLayoutVars>
      </dgm:prSet>
      <dgm:spPr/>
    </dgm:pt>
    <dgm:pt modelId="{BE79B10A-AB95-4592-8ACB-CC63CE300D8B}" type="pres">
      <dgm:prSet presAssocID="{1370213C-D8B4-478A-8661-C3A1FCB7257F}" presName="sibTrans" presStyleCnt="0"/>
      <dgm:spPr/>
    </dgm:pt>
    <dgm:pt modelId="{DD7DD694-6889-4302-8183-00AFE691AD25}" type="pres">
      <dgm:prSet presAssocID="{F960EFD3-BC91-488D-BA61-DD12801A177D}" presName="compNode" presStyleCnt="0"/>
      <dgm:spPr/>
    </dgm:pt>
    <dgm:pt modelId="{27A0C37B-0245-4BF9-A582-D7B5120E6CF9}" type="pres">
      <dgm:prSet presAssocID="{F960EFD3-BC91-488D-BA61-DD12801A177D}" presName="bgRect" presStyleLbl="bgShp" presStyleIdx="2" presStyleCnt="4" custLinFactNeighborX="1425"/>
      <dgm:spPr/>
    </dgm:pt>
    <dgm:pt modelId="{379579A1-464F-4DB2-A485-DBF39948BB17}" type="pres">
      <dgm:prSet presAssocID="{F960EFD3-BC91-488D-BA61-DD12801A177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73963987-018A-483C-B1A1-F8DC962E150E}" type="pres">
      <dgm:prSet presAssocID="{F960EFD3-BC91-488D-BA61-DD12801A177D}" presName="spaceRect" presStyleCnt="0"/>
      <dgm:spPr/>
    </dgm:pt>
    <dgm:pt modelId="{713FE319-6E10-496F-9894-66974C9A2DDA}" type="pres">
      <dgm:prSet presAssocID="{F960EFD3-BC91-488D-BA61-DD12801A177D}" presName="parTx" presStyleLbl="revTx" presStyleIdx="2" presStyleCnt="5" custAng="0" custScaleX="173500" custLinFactNeighborX="44327" custLinFactNeighborY="-971">
        <dgm:presLayoutVars>
          <dgm:chMax val="0"/>
          <dgm:chPref val="0"/>
        </dgm:presLayoutVars>
      </dgm:prSet>
      <dgm:spPr/>
    </dgm:pt>
    <dgm:pt modelId="{7BEF2354-7142-4109-A152-BB19BFBC2328}" type="pres">
      <dgm:prSet presAssocID="{F960EFD3-BC91-488D-BA61-DD12801A177D}" presName="desTx" presStyleLbl="revTx" presStyleIdx="3" presStyleCnt="5">
        <dgm:presLayoutVars/>
      </dgm:prSet>
      <dgm:spPr/>
    </dgm:pt>
    <dgm:pt modelId="{F835AEE7-F85C-45C5-9DB2-42DBB4F054E6}" type="pres">
      <dgm:prSet presAssocID="{24238973-FE55-40FB-BC54-BE5B3B1E8B47}" presName="sibTrans" presStyleCnt="0"/>
      <dgm:spPr/>
    </dgm:pt>
    <dgm:pt modelId="{DF1C087C-4D73-470C-807A-370CC8FA7E3D}" type="pres">
      <dgm:prSet presAssocID="{2C62EB2D-28F1-4E0B-9C87-1816D4CF51C7}" presName="compNode" presStyleCnt="0"/>
      <dgm:spPr/>
    </dgm:pt>
    <dgm:pt modelId="{1E1926C8-41FD-435B-A2C5-030BED0663DB}" type="pres">
      <dgm:prSet presAssocID="{2C62EB2D-28F1-4E0B-9C87-1816D4CF51C7}" presName="bgRect" presStyleLbl="bgShp" presStyleIdx="3" presStyleCnt="4"/>
      <dgm:spPr/>
    </dgm:pt>
    <dgm:pt modelId="{57DC718F-12EB-46CD-B6EE-CA4FF1EAD15B}" type="pres">
      <dgm:prSet presAssocID="{2C62EB2D-28F1-4E0B-9C87-1816D4CF51C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E6C8A327-055B-4C14-8A4A-0A552D143B1F}" type="pres">
      <dgm:prSet presAssocID="{2C62EB2D-28F1-4E0B-9C87-1816D4CF51C7}" presName="spaceRect" presStyleCnt="0"/>
      <dgm:spPr/>
    </dgm:pt>
    <dgm:pt modelId="{D8E272CC-F52E-4703-ADB5-A75D3700351E}" type="pres">
      <dgm:prSet presAssocID="{2C62EB2D-28F1-4E0B-9C87-1816D4CF51C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5E19C02-4962-4CDD-878D-6381AE1BE0D7}" type="presOf" srcId="{81EA5EBB-0F62-4CEE-8F2E-CAAFFCAE2550}" destId="{AF1D8E10-D3C9-4F95-ACE9-DFFA3188E4B2}" srcOrd="0" destOrd="0" presId="urn:microsoft.com/office/officeart/2018/2/layout/IconVerticalSolidList"/>
    <dgm:cxn modelId="{A573C825-17CD-4BDE-B175-BC8A057691B3}" type="presOf" srcId="{39C425A0-B443-49CB-92B7-8F6C22A682D0}" destId="{ACCAF5BF-9F7E-41DF-BEDA-10BC89EA974B}" srcOrd="0" destOrd="0" presId="urn:microsoft.com/office/officeart/2018/2/layout/IconVerticalSolidList"/>
    <dgm:cxn modelId="{FDE5562C-2D4A-411D-B20B-3A8896A8C4F3}" type="presOf" srcId="{2C62EB2D-28F1-4E0B-9C87-1816D4CF51C7}" destId="{D8E272CC-F52E-4703-ADB5-A75D3700351E}" srcOrd="0" destOrd="0" presId="urn:microsoft.com/office/officeart/2018/2/layout/IconVerticalSolidList"/>
    <dgm:cxn modelId="{70431833-2821-44E3-8470-790E9B37ECC6}" type="presOf" srcId="{F960EFD3-BC91-488D-BA61-DD12801A177D}" destId="{713FE319-6E10-496F-9894-66974C9A2DDA}" srcOrd="0" destOrd="0" presId="urn:microsoft.com/office/officeart/2018/2/layout/IconVerticalSolidList"/>
    <dgm:cxn modelId="{390FF73D-6222-4F6B-875C-E726457FBEB7}" srcId="{419EF7C2-54E4-4177-AB13-EE480C6B12AB}" destId="{2C62EB2D-28F1-4E0B-9C87-1816D4CF51C7}" srcOrd="3" destOrd="0" parTransId="{029537A7-55B3-4792-9C3A-577EC4CBA11F}" sibTransId="{15C1E61B-8C84-46D4-802C-A37E8AE913B2}"/>
    <dgm:cxn modelId="{1F56FA6B-D794-40D5-BAC8-F11CA099C07C}" type="presOf" srcId="{02F20107-8BF4-49B9-9ADE-CAB37C107D7C}" destId="{7BEF2354-7142-4109-A152-BB19BFBC2328}" srcOrd="0" destOrd="1" presId="urn:microsoft.com/office/officeart/2018/2/layout/IconVerticalSolidList"/>
    <dgm:cxn modelId="{FB5F926C-2FE2-477B-99E7-A7E9DF0CCF76}" srcId="{419EF7C2-54E4-4177-AB13-EE480C6B12AB}" destId="{F960EFD3-BC91-488D-BA61-DD12801A177D}" srcOrd="2" destOrd="0" parTransId="{10956165-F454-4E2A-BA7C-4D4EF13B8DA2}" sibTransId="{24238973-FE55-40FB-BC54-BE5B3B1E8B47}"/>
    <dgm:cxn modelId="{89504B7C-E749-4274-90DF-3799DAB6A095}" srcId="{F960EFD3-BC91-488D-BA61-DD12801A177D}" destId="{02F20107-8BF4-49B9-9ADE-CAB37C107D7C}" srcOrd="1" destOrd="0" parTransId="{E4FF50F9-93C2-4974-9166-416CA907A0DD}" sibTransId="{79A04092-7348-465D-A362-70EDCD8570CB}"/>
    <dgm:cxn modelId="{9D7F8891-B87B-42E7-8B5D-804A675910AD}" type="presOf" srcId="{486CC12E-6D83-4344-A210-22A3AE5AF0BE}" destId="{7BEF2354-7142-4109-A152-BB19BFBC2328}" srcOrd="0" destOrd="0" presId="urn:microsoft.com/office/officeart/2018/2/layout/IconVerticalSolidList"/>
    <dgm:cxn modelId="{19E212BB-7BC2-4974-A5B7-18FDE7FC29B8}" type="presOf" srcId="{419EF7C2-54E4-4177-AB13-EE480C6B12AB}" destId="{E64AFEA0-793E-4867-8ED2-E708731E3706}" srcOrd="0" destOrd="0" presId="urn:microsoft.com/office/officeart/2018/2/layout/IconVerticalSolidList"/>
    <dgm:cxn modelId="{AE486AD3-230C-4ED5-A13A-AA3A6C4078D2}" srcId="{F960EFD3-BC91-488D-BA61-DD12801A177D}" destId="{486CC12E-6D83-4344-A210-22A3AE5AF0BE}" srcOrd="0" destOrd="0" parTransId="{574156BA-1399-4D16-92EA-418819ED82F0}" sibTransId="{956471EC-CE8B-4576-8CBC-7572B82BD43B}"/>
    <dgm:cxn modelId="{62B2E4E3-B462-4DA1-8AF6-981211085F73}" srcId="{419EF7C2-54E4-4177-AB13-EE480C6B12AB}" destId="{39C425A0-B443-49CB-92B7-8F6C22A682D0}" srcOrd="0" destOrd="0" parTransId="{736AED35-0B48-4B6F-AC44-C546F2B9B2A7}" sibTransId="{C639DE1D-03F0-4EC9-8380-0C3202E8B452}"/>
    <dgm:cxn modelId="{20CCFAE6-434F-4D2B-87EC-D73EEA355D93}" srcId="{419EF7C2-54E4-4177-AB13-EE480C6B12AB}" destId="{81EA5EBB-0F62-4CEE-8F2E-CAAFFCAE2550}" srcOrd="1" destOrd="0" parTransId="{CD217B20-B872-4778-A856-537E3B9C3D82}" sibTransId="{1370213C-D8B4-478A-8661-C3A1FCB7257F}"/>
    <dgm:cxn modelId="{C11C0A0E-54E8-40E9-8DFE-ADBA2F6E00A5}" type="presParOf" srcId="{E64AFEA0-793E-4867-8ED2-E708731E3706}" destId="{76C4FFB1-B86F-40DC-AB33-F23309C05F72}" srcOrd="0" destOrd="0" presId="urn:microsoft.com/office/officeart/2018/2/layout/IconVerticalSolidList"/>
    <dgm:cxn modelId="{3CD2CAAE-D53B-4EC7-8107-F8CEB2001CD2}" type="presParOf" srcId="{76C4FFB1-B86F-40DC-AB33-F23309C05F72}" destId="{0338A037-FCE6-4D8D-92FB-BAE295F83CB8}" srcOrd="0" destOrd="0" presId="urn:microsoft.com/office/officeart/2018/2/layout/IconVerticalSolidList"/>
    <dgm:cxn modelId="{1243C443-10B4-4C66-B318-E9CD2DAF5567}" type="presParOf" srcId="{76C4FFB1-B86F-40DC-AB33-F23309C05F72}" destId="{F48E913B-7837-4DDA-9EF0-15E07FBB6F31}" srcOrd="1" destOrd="0" presId="urn:microsoft.com/office/officeart/2018/2/layout/IconVerticalSolidList"/>
    <dgm:cxn modelId="{8C05FC00-34D3-4BD4-B6F0-C827A6A8274F}" type="presParOf" srcId="{76C4FFB1-B86F-40DC-AB33-F23309C05F72}" destId="{52BC9E15-E1B0-43F8-85B5-E51CDCF37FD5}" srcOrd="2" destOrd="0" presId="urn:microsoft.com/office/officeart/2018/2/layout/IconVerticalSolidList"/>
    <dgm:cxn modelId="{FC6CC099-0F0E-4AEC-AD3B-F17584BFD9EC}" type="presParOf" srcId="{76C4FFB1-B86F-40DC-AB33-F23309C05F72}" destId="{ACCAF5BF-9F7E-41DF-BEDA-10BC89EA974B}" srcOrd="3" destOrd="0" presId="urn:microsoft.com/office/officeart/2018/2/layout/IconVerticalSolidList"/>
    <dgm:cxn modelId="{007FD7AF-C595-421D-A1EF-260F5B3A7780}" type="presParOf" srcId="{E64AFEA0-793E-4867-8ED2-E708731E3706}" destId="{88F0E690-5581-4C6A-80A0-3DF32A8EB286}" srcOrd="1" destOrd="0" presId="urn:microsoft.com/office/officeart/2018/2/layout/IconVerticalSolidList"/>
    <dgm:cxn modelId="{F73360E5-E1C1-4456-A9B1-7BA213CA02B1}" type="presParOf" srcId="{E64AFEA0-793E-4867-8ED2-E708731E3706}" destId="{6898A316-AE20-4AF2-9D43-51E8C05801D3}" srcOrd="2" destOrd="0" presId="urn:microsoft.com/office/officeart/2018/2/layout/IconVerticalSolidList"/>
    <dgm:cxn modelId="{1BF38BCE-A834-4DB5-BA0A-C1CE3D629355}" type="presParOf" srcId="{6898A316-AE20-4AF2-9D43-51E8C05801D3}" destId="{C2753718-1136-407A-9D46-DD07B9D37918}" srcOrd="0" destOrd="0" presId="urn:microsoft.com/office/officeart/2018/2/layout/IconVerticalSolidList"/>
    <dgm:cxn modelId="{3436A317-6DB5-4E87-8E86-7613276A327C}" type="presParOf" srcId="{6898A316-AE20-4AF2-9D43-51E8C05801D3}" destId="{A9E3129F-2A08-4EF9-9466-54AB7367BBA7}" srcOrd="1" destOrd="0" presId="urn:microsoft.com/office/officeart/2018/2/layout/IconVerticalSolidList"/>
    <dgm:cxn modelId="{6B4442D1-CF7E-4384-8E34-FE28B2F118CB}" type="presParOf" srcId="{6898A316-AE20-4AF2-9D43-51E8C05801D3}" destId="{32398EAF-05AD-47BE-933E-C66220DA150F}" srcOrd="2" destOrd="0" presId="urn:microsoft.com/office/officeart/2018/2/layout/IconVerticalSolidList"/>
    <dgm:cxn modelId="{2EA5A824-EFD7-4AF0-BD52-D21364F25021}" type="presParOf" srcId="{6898A316-AE20-4AF2-9D43-51E8C05801D3}" destId="{AF1D8E10-D3C9-4F95-ACE9-DFFA3188E4B2}" srcOrd="3" destOrd="0" presId="urn:microsoft.com/office/officeart/2018/2/layout/IconVerticalSolidList"/>
    <dgm:cxn modelId="{C6403591-39FA-4F71-924A-14A721A37781}" type="presParOf" srcId="{E64AFEA0-793E-4867-8ED2-E708731E3706}" destId="{BE79B10A-AB95-4592-8ACB-CC63CE300D8B}" srcOrd="3" destOrd="0" presId="urn:microsoft.com/office/officeart/2018/2/layout/IconVerticalSolidList"/>
    <dgm:cxn modelId="{A332C6D8-6F28-45FB-853C-851DD146EA49}" type="presParOf" srcId="{E64AFEA0-793E-4867-8ED2-E708731E3706}" destId="{DD7DD694-6889-4302-8183-00AFE691AD25}" srcOrd="4" destOrd="0" presId="urn:microsoft.com/office/officeart/2018/2/layout/IconVerticalSolidList"/>
    <dgm:cxn modelId="{EDDAB3E7-F526-413A-9BDD-6BC9DA8334CA}" type="presParOf" srcId="{DD7DD694-6889-4302-8183-00AFE691AD25}" destId="{27A0C37B-0245-4BF9-A582-D7B5120E6CF9}" srcOrd="0" destOrd="0" presId="urn:microsoft.com/office/officeart/2018/2/layout/IconVerticalSolidList"/>
    <dgm:cxn modelId="{A2834037-CDDE-4506-9C4B-9856E2E7A671}" type="presParOf" srcId="{DD7DD694-6889-4302-8183-00AFE691AD25}" destId="{379579A1-464F-4DB2-A485-DBF39948BB17}" srcOrd="1" destOrd="0" presId="urn:microsoft.com/office/officeart/2018/2/layout/IconVerticalSolidList"/>
    <dgm:cxn modelId="{500604D9-7EB1-4CC4-B3AA-44B78DD32108}" type="presParOf" srcId="{DD7DD694-6889-4302-8183-00AFE691AD25}" destId="{73963987-018A-483C-B1A1-F8DC962E150E}" srcOrd="2" destOrd="0" presId="urn:microsoft.com/office/officeart/2018/2/layout/IconVerticalSolidList"/>
    <dgm:cxn modelId="{B88F8AA4-EF33-4006-8920-2808760E4E7B}" type="presParOf" srcId="{DD7DD694-6889-4302-8183-00AFE691AD25}" destId="{713FE319-6E10-496F-9894-66974C9A2DDA}" srcOrd="3" destOrd="0" presId="urn:microsoft.com/office/officeart/2018/2/layout/IconVerticalSolidList"/>
    <dgm:cxn modelId="{CAE65DF2-5572-4D30-8082-6CE79692DE10}" type="presParOf" srcId="{DD7DD694-6889-4302-8183-00AFE691AD25}" destId="{7BEF2354-7142-4109-A152-BB19BFBC2328}" srcOrd="4" destOrd="0" presId="urn:microsoft.com/office/officeart/2018/2/layout/IconVerticalSolidList"/>
    <dgm:cxn modelId="{72546AF9-4669-44E9-955C-3908F8DA8AE8}" type="presParOf" srcId="{E64AFEA0-793E-4867-8ED2-E708731E3706}" destId="{F835AEE7-F85C-45C5-9DB2-42DBB4F054E6}" srcOrd="5" destOrd="0" presId="urn:microsoft.com/office/officeart/2018/2/layout/IconVerticalSolidList"/>
    <dgm:cxn modelId="{2A60E2CA-44B9-4808-9FC5-EF4A0B2C1523}" type="presParOf" srcId="{E64AFEA0-793E-4867-8ED2-E708731E3706}" destId="{DF1C087C-4D73-470C-807A-370CC8FA7E3D}" srcOrd="6" destOrd="0" presId="urn:microsoft.com/office/officeart/2018/2/layout/IconVerticalSolidList"/>
    <dgm:cxn modelId="{1DB17643-3F3B-4F8D-B18F-02C916D856C3}" type="presParOf" srcId="{DF1C087C-4D73-470C-807A-370CC8FA7E3D}" destId="{1E1926C8-41FD-435B-A2C5-030BED0663DB}" srcOrd="0" destOrd="0" presId="urn:microsoft.com/office/officeart/2018/2/layout/IconVerticalSolidList"/>
    <dgm:cxn modelId="{3DF4967C-E363-45A2-B832-3E1BC3F25E9B}" type="presParOf" srcId="{DF1C087C-4D73-470C-807A-370CC8FA7E3D}" destId="{57DC718F-12EB-46CD-B6EE-CA4FF1EAD15B}" srcOrd="1" destOrd="0" presId="urn:microsoft.com/office/officeart/2018/2/layout/IconVerticalSolidList"/>
    <dgm:cxn modelId="{732CA435-AE2E-46AF-88BB-6C8EBA8237C5}" type="presParOf" srcId="{DF1C087C-4D73-470C-807A-370CC8FA7E3D}" destId="{E6C8A327-055B-4C14-8A4A-0A552D143B1F}" srcOrd="2" destOrd="0" presId="urn:microsoft.com/office/officeart/2018/2/layout/IconVerticalSolidList"/>
    <dgm:cxn modelId="{72CB4331-C8BE-4A63-9FD0-93B728192945}" type="presParOf" srcId="{DF1C087C-4D73-470C-807A-370CC8FA7E3D}" destId="{D8E272CC-F52E-4703-ADB5-A75D370035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EF7C2-54E4-4177-AB13-EE480C6B12A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9C425A0-B443-49CB-92B7-8F6C22A682D0}">
      <dgm:prSet/>
      <dgm:spPr/>
      <dgm:t>
        <a:bodyPr/>
        <a:lstStyle/>
        <a:p>
          <a:r>
            <a:rPr lang="pt-BR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Avanços nas tecnologias de extração </a:t>
          </a:r>
          <a:r>
            <a:rPr lang="pt-BR" err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pré</a:t>
          </a:r>
          <a:r>
            <a:rPr lang="pt-BR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-sal</a:t>
          </a:r>
          <a:endParaRPr lang="en-US"/>
        </a:p>
      </dgm:t>
    </dgm:pt>
    <dgm:pt modelId="{736AED35-0B48-4B6F-AC44-C546F2B9B2A7}" type="parTrans" cxnId="{62B2E4E3-B462-4DA1-8AF6-981211085F73}">
      <dgm:prSet/>
      <dgm:spPr/>
      <dgm:t>
        <a:bodyPr/>
        <a:lstStyle/>
        <a:p>
          <a:endParaRPr lang="en-US"/>
        </a:p>
      </dgm:t>
    </dgm:pt>
    <dgm:pt modelId="{C639DE1D-03F0-4EC9-8380-0C3202E8B452}" type="sibTrans" cxnId="{62B2E4E3-B462-4DA1-8AF6-981211085F73}">
      <dgm:prSet/>
      <dgm:spPr/>
      <dgm:t>
        <a:bodyPr/>
        <a:lstStyle/>
        <a:p>
          <a:endParaRPr lang="en-US"/>
        </a:p>
      </dgm:t>
    </dgm:pt>
    <dgm:pt modelId="{81EA5EBB-0F62-4CEE-8F2E-CAAFFCAE2550}">
      <dgm:prSet/>
      <dgm:spPr/>
      <dgm:t>
        <a:bodyPr/>
        <a:lstStyle/>
        <a:p>
          <a:r>
            <a:rPr lang="pt-BR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Booms econômicos </a:t>
          </a:r>
          <a:endParaRPr lang="en-US"/>
        </a:p>
      </dgm:t>
    </dgm:pt>
    <dgm:pt modelId="{CD217B20-B872-4778-A856-537E3B9C3D82}" type="parTrans" cxnId="{20CCFAE6-434F-4D2B-87EC-D73EEA355D93}">
      <dgm:prSet/>
      <dgm:spPr/>
      <dgm:t>
        <a:bodyPr/>
        <a:lstStyle/>
        <a:p>
          <a:endParaRPr lang="en-US"/>
        </a:p>
      </dgm:t>
    </dgm:pt>
    <dgm:pt modelId="{1370213C-D8B4-478A-8661-C3A1FCB7257F}" type="sibTrans" cxnId="{20CCFAE6-434F-4D2B-87EC-D73EEA355D93}">
      <dgm:prSet/>
      <dgm:spPr/>
      <dgm:t>
        <a:bodyPr/>
        <a:lstStyle/>
        <a:p>
          <a:endParaRPr lang="en-US"/>
        </a:p>
      </dgm:t>
    </dgm:pt>
    <dgm:pt modelId="{F960EFD3-BC91-488D-BA61-DD12801A177D}">
      <dgm:prSet/>
      <dgm:spPr/>
      <dgm:t>
        <a:bodyPr/>
        <a:lstStyle/>
        <a:p>
          <a:r>
            <a:rPr lang="pt-BR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Expansão no mercado CIS e Africano</a:t>
          </a:r>
          <a:endParaRPr lang="en-US"/>
        </a:p>
      </dgm:t>
    </dgm:pt>
    <dgm:pt modelId="{10956165-F454-4E2A-BA7C-4D4EF13B8DA2}" type="parTrans" cxnId="{FB5F926C-2FE2-477B-99E7-A7E9DF0CCF76}">
      <dgm:prSet/>
      <dgm:spPr/>
      <dgm:t>
        <a:bodyPr/>
        <a:lstStyle/>
        <a:p>
          <a:endParaRPr lang="en-US"/>
        </a:p>
      </dgm:t>
    </dgm:pt>
    <dgm:pt modelId="{24238973-FE55-40FB-BC54-BE5B3B1E8B47}" type="sibTrans" cxnId="{FB5F926C-2FE2-477B-99E7-A7E9DF0CCF76}">
      <dgm:prSet/>
      <dgm:spPr/>
      <dgm:t>
        <a:bodyPr/>
        <a:lstStyle/>
        <a:p>
          <a:endParaRPr lang="en-US"/>
        </a:p>
      </dgm:t>
    </dgm:pt>
    <dgm:pt modelId="{486CC12E-6D83-4344-A210-22A3AE5AF0BE}">
      <dgm:prSet/>
      <dgm:spPr/>
      <dgm:t>
        <a:bodyPr/>
        <a:lstStyle/>
        <a:p>
          <a:r>
            <a:rPr lang="pt-BR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Joe Biden sinaliza que o investimento em energias verdes será um dos focos de sua presidência</a:t>
          </a:r>
          <a:endParaRPr lang="en-US"/>
        </a:p>
      </dgm:t>
    </dgm:pt>
    <dgm:pt modelId="{574156BA-1399-4D16-92EA-418819ED82F0}" type="parTrans" cxnId="{AE486AD3-230C-4ED5-A13A-AA3A6C4078D2}">
      <dgm:prSet/>
      <dgm:spPr/>
      <dgm:t>
        <a:bodyPr/>
        <a:lstStyle/>
        <a:p>
          <a:endParaRPr lang="en-US"/>
        </a:p>
      </dgm:t>
    </dgm:pt>
    <dgm:pt modelId="{956471EC-CE8B-4576-8CBC-7572B82BD43B}" type="sibTrans" cxnId="{AE486AD3-230C-4ED5-A13A-AA3A6C4078D2}">
      <dgm:prSet/>
      <dgm:spPr/>
      <dgm:t>
        <a:bodyPr/>
        <a:lstStyle/>
        <a:p>
          <a:endParaRPr lang="en-US"/>
        </a:p>
      </dgm:t>
    </dgm:pt>
    <dgm:pt modelId="{02F20107-8BF4-49B9-9ADE-CAB37C107D7C}">
      <dgm:prSet/>
      <dgm:spPr/>
      <dgm:t>
        <a:bodyPr/>
        <a:lstStyle/>
        <a:p>
          <a:r>
            <a:rPr lang="pt-BR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Grandes inovações podem elevar substancialmente a lucratividade da empresa</a:t>
          </a:r>
          <a:endParaRPr lang="en-US"/>
        </a:p>
      </dgm:t>
    </dgm:pt>
    <dgm:pt modelId="{E4FF50F9-93C2-4974-9166-416CA907A0DD}" type="parTrans" cxnId="{89504B7C-E749-4274-90DF-3799DAB6A095}">
      <dgm:prSet/>
      <dgm:spPr/>
      <dgm:t>
        <a:bodyPr/>
        <a:lstStyle/>
        <a:p>
          <a:endParaRPr lang="en-US"/>
        </a:p>
      </dgm:t>
    </dgm:pt>
    <dgm:pt modelId="{79A04092-7348-465D-A362-70EDCD8570CB}" type="sibTrans" cxnId="{89504B7C-E749-4274-90DF-3799DAB6A095}">
      <dgm:prSet/>
      <dgm:spPr/>
      <dgm:t>
        <a:bodyPr/>
        <a:lstStyle/>
        <a:p>
          <a:endParaRPr lang="en-US"/>
        </a:p>
      </dgm:t>
    </dgm:pt>
    <dgm:pt modelId="{2C62EB2D-28F1-4E0B-9C87-1816D4CF51C7}">
      <dgm:prSet/>
      <dgm:spPr/>
      <dgm:t>
        <a:bodyPr/>
        <a:lstStyle/>
        <a:p>
          <a:r>
            <a:rPr lang="en-US"/>
            <a:t>Como o OTG e o </a:t>
          </a:r>
          <a:r>
            <a:rPr lang="en-US" err="1"/>
            <a:t>uso</a:t>
          </a:r>
          <a:r>
            <a:rPr lang="en-US"/>
            <a:t> do </a:t>
          </a:r>
          <a:r>
            <a:rPr lang="en-US" err="1"/>
            <a:t>hidrogênio</a:t>
          </a:r>
          <a:r>
            <a:rPr lang="en-US"/>
            <a:t> </a:t>
          </a:r>
          <a:r>
            <a:rPr lang="en-US" err="1"/>
            <a:t>como</a:t>
          </a:r>
          <a:r>
            <a:rPr lang="en-US"/>
            <a:t> </a:t>
          </a:r>
          <a:r>
            <a:rPr lang="en-US" err="1"/>
            <a:t>combustível</a:t>
          </a:r>
          <a:endParaRPr lang="en-US"/>
        </a:p>
      </dgm:t>
    </dgm:pt>
    <dgm:pt modelId="{029537A7-55B3-4792-9C3A-577EC4CBA11F}" type="parTrans" cxnId="{390FF73D-6222-4F6B-875C-E726457FBEB7}">
      <dgm:prSet/>
      <dgm:spPr/>
      <dgm:t>
        <a:bodyPr/>
        <a:lstStyle/>
        <a:p>
          <a:endParaRPr lang="en-US"/>
        </a:p>
      </dgm:t>
    </dgm:pt>
    <dgm:pt modelId="{15C1E61B-8C84-46D4-802C-A37E8AE913B2}" type="sibTrans" cxnId="{390FF73D-6222-4F6B-875C-E726457FBEB7}">
      <dgm:prSet/>
      <dgm:spPr/>
      <dgm:t>
        <a:bodyPr/>
        <a:lstStyle/>
        <a:p>
          <a:endParaRPr lang="en-US"/>
        </a:p>
      </dgm:t>
    </dgm:pt>
    <dgm:pt modelId="{E64AFEA0-793E-4867-8ED2-E708731E3706}" type="pres">
      <dgm:prSet presAssocID="{419EF7C2-54E4-4177-AB13-EE480C6B12AB}" presName="root" presStyleCnt="0">
        <dgm:presLayoutVars>
          <dgm:dir/>
          <dgm:resizeHandles val="exact"/>
        </dgm:presLayoutVars>
      </dgm:prSet>
      <dgm:spPr/>
    </dgm:pt>
    <dgm:pt modelId="{76C4FFB1-B86F-40DC-AB33-F23309C05F72}" type="pres">
      <dgm:prSet presAssocID="{39C425A0-B443-49CB-92B7-8F6C22A682D0}" presName="compNode" presStyleCnt="0"/>
      <dgm:spPr/>
    </dgm:pt>
    <dgm:pt modelId="{0338A037-FCE6-4D8D-92FB-BAE295F83CB8}" type="pres">
      <dgm:prSet presAssocID="{39C425A0-B443-49CB-92B7-8F6C22A682D0}" presName="bgRect" presStyleLbl="bgShp" presStyleIdx="0" presStyleCnt="6"/>
      <dgm:spPr/>
    </dgm:pt>
    <dgm:pt modelId="{F48E913B-7837-4DDA-9EF0-15E07FBB6F31}" type="pres">
      <dgm:prSet presAssocID="{39C425A0-B443-49CB-92B7-8F6C22A682D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il Barrel with solid fill"/>
        </a:ext>
      </dgm:extLst>
    </dgm:pt>
    <dgm:pt modelId="{52BC9E15-E1B0-43F8-85B5-E51CDCF37FD5}" type="pres">
      <dgm:prSet presAssocID="{39C425A0-B443-49CB-92B7-8F6C22A682D0}" presName="spaceRect" presStyleCnt="0"/>
      <dgm:spPr/>
    </dgm:pt>
    <dgm:pt modelId="{ACCAF5BF-9F7E-41DF-BEDA-10BC89EA974B}" type="pres">
      <dgm:prSet presAssocID="{39C425A0-B443-49CB-92B7-8F6C22A682D0}" presName="parTx" presStyleLbl="revTx" presStyleIdx="0" presStyleCnt="6">
        <dgm:presLayoutVars>
          <dgm:chMax val="0"/>
          <dgm:chPref val="0"/>
        </dgm:presLayoutVars>
      </dgm:prSet>
      <dgm:spPr/>
    </dgm:pt>
    <dgm:pt modelId="{88F0E690-5581-4C6A-80A0-3DF32A8EB286}" type="pres">
      <dgm:prSet presAssocID="{C639DE1D-03F0-4EC9-8380-0C3202E8B452}" presName="sibTrans" presStyleCnt="0"/>
      <dgm:spPr/>
    </dgm:pt>
    <dgm:pt modelId="{6898A316-AE20-4AF2-9D43-51E8C05801D3}" type="pres">
      <dgm:prSet presAssocID="{81EA5EBB-0F62-4CEE-8F2E-CAAFFCAE2550}" presName="compNode" presStyleCnt="0"/>
      <dgm:spPr/>
    </dgm:pt>
    <dgm:pt modelId="{C2753718-1136-407A-9D46-DD07B9D37918}" type="pres">
      <dgm:prSet presAssocID="{81EA5EBB-0F62-4CEE-8F2E-CAAFFCAE2550}" presName="bgRect" presStyleLbl="bgShp" presStyleIdx="1" presStyleCnt="6"/>
      <dgm:spPr/>
    </dgm:pt>
    <dgm:pt modelId="{A9E3129F-2A08-4EF9-9466-54AB7367BBA7}" type="pres">
      <dgm:prSet presAssocID="{81EA5EBB-0F62-4CEE-8F2E-CAAFFCAE255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asure chest with solid fill"/>
        </a:ext>
      </dgm:extLst>
    </dgm:pt>
    <dgm:pt modelId="{32398EAF-05AD-47BE-933E-C66220DA150F}" type="pres">
      <dgm:prSet presAssocID="{81EA5EBB-0F62-4CEE-8F2E-CAAFFCAE2550}" presName="spaceRect" presStyleCnt="0"/>
      <dgm:spPr/>
    </dgm:pt>
    <dgm:pt modelId="{AF1D8E10-D3C9-4F95-ACE9-DFFA3188E4B2}" type="pres">
      <dgm:prSet presAssocID="{81EA5EBB-0F62-4CEE-8F2E-CAAFFCAE2550}" presName="parTx" presStyleLbl="revTx" presStyleIdx="1" presStyleCnt="6">
        <dgm:presLayoutVars>
          <dgm:chMax val="0"/>
          <dgm:chPref val="0"/>
        </dgm:presLayoutVars>
      </dgm:prSet>
      <dgm:spPr/>
    </dgm:pt>
    <dgm:pt modelId="{BE79B10A-AB95-4592-8ACB-CC63CE300D8B}" type="pres">
      <dgm:prSet presAssocID="{1370213C-D8B4-478A-8661-C3A1FCB7257F}" presName="sibTrans" presStyleCnt="0"/>
      <dgm:spPr/>
    </dgm:pt>
    <dgm:pt modelId="{DD7DD694-6889-4302-8183-00AFE691AD25}" type="pres">
      <dgm:prSet presAssocID="{F960EFD3-BC91-488D-BA61-DD12801A177D}" presName="compNode" presStyleCnt="0"/>
      <dgm:spPr/>
    </dgm:pt>
    <dgm:pt modelId="{27A0C37B-0245-4BF9-A582-D7B5120E6CF9}" type="pres">
      <dgm:prSet presAssocID="{F960EFD3-BC91-488D-BA61-DD12801A177D}" presName="bgRect" presStyleLbl="bgShp" presStyleIdx="2" presStyleCnt="6"/>
      <dgm:spPr/>
    </dgm:pt>
    <dgm:pt modelId="{379579A1-464F-4DB2-A485-DBF39948BB17}" type="pres">
      <dgm:prSet presAssocID="{F960EFD3-BC91-488D-BA61-DD12801A177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Europe-Africa"/>
        </a:ext>
      </dgm:extLst>
    </dgm:pt>
    <dgm:pt modelId="{73963987-018A-483C-B1A1-F8DC962E150E}" type="pres">
      <dgm:prSet presAssocID="{F960EFD3-BC91-488D-BA61-DD12801A177D}" presName="spaceRect" presStyleCnt="0"/>
      <dgm:spPr/>
    </dgm:pt>
    <dgm:pt modelId="{713FE319-6E10-496F-9894-66974C9A2DDA}" type="pres">
      <dgm:prSet presAssocID="{F960EFD3-BC91-488D-BA61-DD12801A177D}" presName="parTx" presStyleLbl="revTx" presStyleIdx="2" presStyleCnt="6">
        <dgm:presLayoutVars>
          <dgm:chMax val="0"/>
          <dgm:chPref val="0"/>
        </dgm:presLayoutVars>
      </dgm:prSet>
      <dgm:spPr/>
    </dgm:pt>
    <dgm:pt modelId="{F835AEE7-F85C-45C5-9DB2-42DBB4F054E6}" type="pres">
      <dgm:prSet presAssocID="{24238973-FE55-40FB-BC54-BE5B3B1E8B47}" presName="sibTrans" presStyleCnt="0"/>
      <dgm:spPr/>
    </dgm:pt>
    <dgm:pt modelId="{EB0BC6C9-CC9D-488D-B4B6-27C18A5126E7}" type="pres">
      <dgm:prSet presAssocID="{486CC12E-6D83-4344-A210-22A3AE5AF0BE}" presName="compNode" presStyleCnt="0"/>
      <dgm:spPr/>
    </dgm:pt>
    <dgm:pt modelId="{3494E278-E658-416F-B3D9-45BC113E0C18}" type="pres">
      <dgm:prSet presAssocID="{486CC12E-6D83-4344-A210-22A3AE5AF0BE}" presName="bgRect" presStyleLbl="bgShp" presStyleIdx="3" presStyleCnt="6"/>
      <dgm:spPr/>
    </dgm:pt>
    <dgm:pt modelId="{B5235DBB-E0D4-45CE-8052-735987490571}" type="pres">
      <dgm:prSet presAssocID="{486CC12E-6D83-4344-A210-22A3AE5AF0B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newable Energy with solid fill"/>
        </a:ext>
      </dgm:extLst>
    </dgm:pt>
    <dgm:pt modelId="{7CFC7501-6D38-428D-90D1-BBC45D2426E4}" type="pres">
      <dgm:prSet presAssocID="{486CC12E-6D83-4344-A210-22A3AE5AF0BE}" presName="spaceRect" presStyleCnt="0"/>
      <dgm:spPr/>
    </dgm:pt>
    <dgm:pt modelId="{B603BA0B-9EBD-48B0-A9B7-27E40C371D70}" type="pres">
      <dgm:prSet presAssocID="{486CC12E-6D83-4344-A210-22A3AE5AF0BE}" presName="parTx" presStyleLbl="revTx" presStyleIdx="3" presStyleCnt="6">
        <dgm:presLayoutVars>
          <dgm:chMax val="0"/>
          <dgm:chPref val="0"/>
        </dgm:presLayoutVars>
      </dgm:prSet>
      <dgm:spPr/>
    </dgm:pt>
    <dgm:pt modelId="{77D4834D-F240-475A-ABF5-467BA8C9CE24}" type="pres">
      <dgm:prSet presAssocID="{956471EC-CE8B-4576-8CBC-7572B82BD43B}" presName="sibTrans" presStyleCnt="0"/>
      <dgm:spPr/>
    </dgm:pt>
    <dgm:pt modelId="{5614D41B-BF3D-4069-96E3-B1A8DC35F13B}" type="pres">
      <dgm:prSet presAssocID="{02F20107-8BF4-49B9-9ADE-CAB37C107D7C}" presName="compNode" presStyleCnt="0"/>
      <dgm:spPr/>
    </dgm:pt>
    <dgm:pt modelId="{62227E3C-32B1-4DF6-9E98-753E6D8E619D}" type="pres">
      <dgm:prSet presAssocID="{02F20107-8BF4-49B9-9ADE-CAB37C107D7C}" presName="bgRect" presStyleLbl="bgShp" presStyleIdx="4" presStyleCnt="6"/>
      <dgm:spPr/>
    </dgm:pt>
    <dgm:pt modelId="{C35FF347-3D4F-4CEF-BB17-AA141CBDC3A3}" type="pres">
      <dgm:prSet presAssocID="{02F20107-8BF4-49B9-9ADE-CAB37C107D7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52896C7A-C646-42C2-AA4E-4C20875B2884}" type="pres">
      <dgm:prSet presAssocID="{02F20107-8BF4-49B9-9ADE-CAB37C107D7C}" presName="spaceRect" presStyleCnt="0"/>
      <dgm:spPr/>
    </dgm:pt>
    <dgm:pt modelId="{5D016423-EFD0-4CB0-9C1E-73C90E76CFD2}" type="pres">
      <dgm:prSet presAssocID="{02F20107-8BF4-49B9-9ADE-CAB37C107D7C}" presName="parTx" presStyleLbl="revTx" presStyleIdx="4" presStyleCnt="6">
        <dgm:presLayoutVars>
          <dgm:chMax val="0"/>
          <dgm:chPref val="0"/>
        </dgm:presLayoutVars>
      </dgm:prSet>
      <dgm:spPr/>
    </dgm:pt>
    <dgm:pt modelId="{B8C0E255-6518-469F-8562-593BFA3C4D34}" type="pres">
      <dgm:prSet presAssocID="{79A04092-7348-465D-A362-70EDCD8570CB}" presName="sibTrans" presStyleCnt="0"/>
      <dgm:spPr/>
    </dgm:pt>
    <dgm:pt modelId="{DF1C087C-4D73-470C-807A-370CC8FA7E3D}" type="pres">
      <dgm:prSet presAssocID="{2C62EB2D-28F1-4E0B-9C87-1816D4CF51C7}" presName="compNode" presStyleCnt="0"/>
      <dgm:spPr/>
    </dgm:pt>
    <dgm:pt modelId="{1E1926C8-41FD-435B-A2C5-030BED0663DB}" type="pres">
      <dgm:prSet presAssocID="{2C62EB2D-28F1-4E0B-9C87-1816D4CF51C7}" presName="bgRect" presStyleLbl="bgShp" presStyleIdx="5" presStyleCnt="6" custLinFactNeighborY="4444"/>
      <dgm:spPr/>
    </dgm:pt>
    <dgm:pt modelId="{57DC718F-12EB-46CD-B6EE-CA4FF1EAD15B}" type="pres">
      <dgm:prSet presAssocID="{2C62EB2D-28F1-4E0B-9C87-1816D4CF51C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 with solid fill"/>
        </a:ext>
      </dgm:extLst>
    </dgm:pt>
    <dgm:pt modelId="{E6C8A327-055B-4C14-8A4A-0A552D143B1F}" type="pres">
      <dgm:prSet presAssocID="{2C62EB2D-28F1-4E0B-9C87-1816D4CF51C7}" presName="spaceRect" presStyleCnt="0"/>
      <dgm:spPr/>
    </dgm:pt>
    <dgm:pt modelId="{D8E272CC-F52E-4703-ADB5-A75D3700351E}" type="pres">
      <dgm:prSet presAssocID="{2C62EB2D-28F1-4E0B-9C87-1816D4CF51C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5E19C02-4962-4CDD-878D-6381AE1BE0D7}" type="presOf" srcId="{81EA5EBB-0F62-4CEE-8F2E-CAAFFCAE2550}" destId="{AF1D8E10-D3C9-4F95-ACE9-DFFA3188E4B2}" srcOrd="0" destOrd="0" presId="urn:microsoft.com/office/officeart/2018/2/layout/IconVerticalSolidList"/>
    <dgm:cxn modelId="{A573C825-17CD-4BDE-B175-BC8A057691B3}" type="presOf" srcId="{39C425A0-B443-49CB-92B7-8F6C22A682D0}" destId="{ACCAF5BF-9F7E-41DF-BEDA-10BC89EA974B}" srcOrd="0" destOrd="0" presId="urn:microsoft.com/office/officeart/2018/2/layout/IconVerticalSolidList"/>
    <dgm:cxn modelId="{FDE5562C-2D4A-411D-B20B-3A8896A8C4F3}" type="presOf" srcId="{2C62EB2D-28F1-4E0B-9C87-1816D4CF51C7}" destId="{D8E272CC-F52E-4703-ADB5-A75D3700351E}" srcOrd="0" destOrd="0" presId="urn:microsoft.com/office/officeart/2018/2/layout/IconVerticalSolidList"/>
    <dgm:cxn modelId="{70431833-2821-44E3-8470-790E9B37ECC6}" type="presOf" srcId="{F960EFD3-BC91-488D-BA61-DD12801A177D}" destId="{713FE319-6E10-496F-9894-66974C9A2DDA}" srcOrd="0" destOrd="0" presId="urn:microsoft.com/office/officeart/2018/2/layout/IconVerticalSolidList"/>
    <dgm:cxn modelId="{0AE1C934-BA82-45EC-B19A-F46FF72DA761}" type="presOf" srcId="{486CC12E-6D83-4344-A210-22A3AE5AF0BE}" destId="{B603BA0B-9EBD-48B0-A9B7-27E40C371D70}" srcOrd="0" destOrd="0" presId="urn:microsoft.com/office/officeart/2018/2/layout/IconVerticalSolidList"/>
    <dgm:cxn modelId="{390FF73D-6222-4F6B-875C-E726457FBEB7}" srcId="{419EF7C2-54E4-4177-AB13-EE480C6B12AB}" destId="{2C62EB2D-28F1-4E0B-9C87-1816D4CF51C7}" srcOrd="5" destOrd="0" parTransId="{029537A7-55B3-4792-9C3A-577EC4CBA11F}" sibTransId="{15C1E61B-8C84-46D4-802C-A37E8AE913B2}"/>
    <dgm:cxn modelId="{FB5F926C-2FE2-477B-99E7-A7E9DF0CCF76}" srcId="{419EF7C2-54E4-4177-AB13-EE480C6B12AB}" destId="{F960EFD3-BC91-488D-BA61-DD12801A177D}" srcOrd="2" destOrd="0" parTransId="{10956165-F454-4E2A-BA7C-4D4EF13B8DA2}" sibTransId="{24238973-FE55-40FB-BC54-BE5B3B1E8B47}"/>
    <dgm:cxn modelId="{89504B7C-E749-4274-90DF-3799DAB6A095}" srcId="{419EF7C2-54E4-4177-AB13-EE480C6B12AB}" destId="{02F20107-8BF4-49B9-9ADE-CAB37C107D7C}" srcOrd="4" destOrd="0" parTransId="{E4FF50F9-93C2-4974-9166-416CA907A0DD}" sibTransId="{79A04092-7348-465D-A362-70EDCD8570CB}"/>
    <dgm:cxn modelId="{69B43A8B-F823-440E-BA4E-0B6C6DE17818}" type="presOf" srcId="{02F20107-8BF4-49B9-9ADE-CAB37C107D7C}" destId="{5D016423-EFD0-4CB0-9C1E-73C90E76CFD2}" srcOrd="0" destOrd="0" presId="urn:microsoft.com/office/officeart/2018/2/layout/IconVerticalSolidList"/>
    <dgm:cxn modelId="{19E212BB-7BC2-4974-A5B7-18FDE7FC29B8}" type="presOf" srcId="{419EF7C2-54E4-4177-AB13-EE480C6B12AB}" destId="{E64AFEA0-793E-4867-8ED2-E708731E3706}" srcOrd="0" destOrd="0" presId="urn:microsoft.com/office/officeart/2018/2/layout/IconVerticalSolidList"/>
    <dgm:cxn modelId="{AE486AD3-230C-4ED5-A13A-AA3A6C4078D2}" srcId="{419EF7C2-54E4-4177-AB13-EE480C6B12AB}" destId="{486CC12E-6D83-4344-A210-22A3AE5AF0BE}" srcOrd="3" destOrd="0" parTransId="{574156BA-1399-4D16-92EA-418819ED82F0}" sibTransId="{956471EC-CE8B-4576-8CBC-7572B82BD43B}"/>
    <dgm:cxn modelId="{62B2E4E3-B462-4DA1-8AF6-981211085F73}" srcId="{419EF7C2-54E4-4177-AB13-EE480C6B12AB}" destId="{39C425A0-B443-49CB-92B7-8F6C22A682D0}" srcOrd="0" destOrd="0" parTransId="{736AED35-0B48-4B6F-AC44-C546F2B9B2A7}" sibTransId="{C639DE1D-03F0-4EC9-8380-0C3202E8B452}"/>
    <dgm:cxn modelId="{20CCFAE6-434F-4D2B-87EC-D73EEA355D93}" srcId="{419EF7C2-54E4-4177-AB13-EE480C6B12AB}" destId="{81EA5EBB-0F62-4CEE-8F2E-CAAFFCAE2550}" srcOrd="1" destOrd="0" parTransId="{CD217B20-B872-4778-A856-537E3B9C3D82}" sibTransId="{1370213C-D8B4-478A-8661-C3A1FCB7257F}"/>
    <dgm:cxn modelId="{C11C0A0E-54E8-40E9-8DFE-ADBA2F6E00A5}" type="presParOf" srcId="{E64AFEA0-793E-4867-8ED2-E708731E3706}" destId="{76C4FFB1-B86F-40DC-AB33-F23309C05F72}" srcOrd="0" destOrd="0" presId="urn:microsoft.com/office/officeart/2018/2/layout/IconVerticalSolidList"/>
    <dgm:cxn modelId="{3CD2CAAE-D53B-4EC7-8107-F8CEB2001CD2}" type="presParOf" srcId="{76C4FFB1-B86F-40DC-AB33-F23309C05F72}" destId="{0338A037-FCE6-4D8D-92FB-BAE295F83CB8}" srcOrd="0" destOrd="0" presId="urn:microsoft.com/office/officeart/2018/2/layout/IconVerticalSolidList"/>
    <dgm:cxn modelId="{1243C443-10B4-4C66-B318-E9CD2DAF5567}" type="presParOf" srcId="{76C4FFB1-B86F-40DC-AB33-F23309C05F72}" destId="{F48E913B-7837-4DDA-9EF0-15E07FBB6F31}" srcOrd="1" destOrd="0" presId="urn:microsoft.com/office/officeart/2018/2/layout/IconVerticalSolidList"/>
    <dgm:cxn modelId="{8C05FC00-34D3-4BD4-B6F0-C827A6A8274F}" type="presParOf" srcId="{76C4FFB1-B86F-40DC-AB33-F23309C05F72}" destId="{52BC9E15-E1B0-43F8-85B5-E51CDCF37FD5}" srcOrd="2" destOrd="0" presId="urn:microsoft.com/office/officeart/2018/2/layout/IconVerticalSolidList"/>
    <dgm:cxn modelId="{FC6CC099-0F0E-4AEC-AD3B-F17584BFD9EC}" type="presParOf" srcId="{76C4FFB1-B86F-40DC-AB33-F23309C05F72}" destId="{ACCAF5BF-9F7E-41DF-BEDA-10BC89EA974B}" srcOrd="3" destOrd="0" presId="urn:microsoft.com/office/officeart/2018/2/layout/IconVerticalSolidList"/>
    <dgm:cxn modelId="{007FD7AF-C595-421D-A1EF-260F5B3A7780}" type="presParOf" srcId="{E64AFEA0-793E-4867-8ED2-E708731E3706}" destId="{88F0E690-5581-4C6A-80A0-3DF32A8EB286}" srcOrd="1" destOrd="0" presId="urn:microsoft.com/office/officeart/2018/2/layout/IconVerticalSolidList"/>
    <dgm:cxn modelId="{F73360E5-E1C1-4456-A9B1-7BA213CA02B1}" type="presParOf" srcId="{E64AFEA0-793E-4867-8ED2-E708731E3706}" destId="{6898A316-AE20-4AF2-9D43-51E8C05801D3}" srcOrd="2" destOrd="0" presId="urn:microsoft.com/office/officeart/2018/2/layout/IconVerticalSolidList"/>
    <dgm:cxn modelId="{1BF38BCE-A834-4DB5-BA0A-C1CE3D629355}" type="presParOf" srcId="{6898A316-AE20-4AF2-9D43-51E8C05801D3}" destId="{C2753718-1136-407A-9D46-DD07B9D37918}" srcOrd="0" destOrd="0" presId="urn:microsoft.com/office/officeart/2018/2/layout/IconVerticalSolidList"/>
    <dgm:cxn modelId="{3436A317-6DB5-4E87-8E86-7613276A327C}" type="presParOf" srcId="{6898A316-AE20-4AF2-9D43-51E8C05801D3}" destId="{A9E3129F-2A08-4EF9-9466-54AB7367BBA7}" srcOrd="1" destOrd="0" presId="urn:microsoft.com/office/officeart/2018/2/layout/IconVerticalSolidList"/>
    <dgm:cxn modelId="{6B4442D1-CF7E-4384-8E34-FE28B2F118CB}" type="presParOf" srcId="{6898A316-AE20-4AF2-9D43-51E8C05801D3}" destId="{32398EAF-05AD-47BE-933E-C66220DA150F}" srcOrd="2" destOrd="0" presId="urn:microsoft.com/office/officeart/2018/2/layout/IconVerticalSolidList"/>
    <dgm:cxn modelId="{2EA5A824-EFD7-4AF0-BD52-D21364F25021}" type="presParOf" srcId="{6898A316-AE20-4AF2-9D43-51E8C05801D3}" destId="{AF1D8E10-D3C9-4F95-ACE9-DFFA3188E4B2}" srcOrd="3" destOrd="0" presId="urn:microsoft.com/office/officeart/2018/2/layout/IconVerticalSolidList"/>
    <dgm:cxn modelId="{C6403591-39FA-4F71-924A-14A721A37781}" type="presParOf" srcId="{E64AFEA0-793E-4867-8ED2-E708731E3706}" destId="{BE79B10A-AB95-4592-8ACB-CC63CE300D8B}" srcOrd="3" destOrd="0" presId="urn:microsoft.com/office/officeart/2018/2/layout/IconVerticalSolidList"/>
    <dgm:cxn modelId="{A332C6D8-6F28-45FB-853C-851DD146EA49}" type="presParOf" srcId="{E64AFEA0-793E-4867-8ED2-E708731E3706}" destId="{DD7DD694-6889-4302-8183-00AFE691AD25}" srcOrd="4" destOrd="0" presId="urn:microsoft.com/office/officeart/2018/2/layout/IconVerticalSolidList"/>
    <dgm:cxn modelId="{EDDAB3E7-F526-413A-9BDD-6BC9DA8334CA}" type="presParOf" srcId="{DD7DD694-6889-4302-8183-00AFE691AD25}" destId="{27A0C37B-0245-4BF9-A582-D7B5120E6CF9}" srcOrd="0" destOrd="0" presId="urn:microsoft.com/office/officeart/2018/2/layout/IconVerticalSolidList"/>
    <dgm:cxn modelId="{A2834037-CDDE-4506-9C4B-9856E2E7A671}" type="presParOf" srcId="{DD7DD694-6889-4302-8183-00AFE691AD25}" destId="{379579A1-464F-4DB2-A485-DBF39948BB17}" srcOrd="1" destOrd="0" presId="urn:microsoft.com/office/officeart/2018/2/layout/IconVerticalSolidList"/>
    <dgm:cxn modelId="{500604D9-7EB1-4CC4-B3AA-44B78DD32108}" type="presParOf" srcId="{DD7DD694-6889-4302-8183-00AFE691AD25}" destId="{73963987-018A-483C-B1A1-F8DC962E150E}" srcOrd="2" destOrd="0" presId="urn:microsoft.com/office/officeart/2018/2/layout/IconVerticalSolidList"/>
    <dgm:cxn modelId="{B88F8AA4-EF33-4006-8920-2808760E4E7B}" type="presParOf" srcId="{DD7DD694-6889-4302-8183-00AFE691AD25}" destId="{713FE319-6E10-496F-9894-66974C9A2DDA}" srcOrd="3" destOrd="0" presId="urn:microsoft.com/office/officeart/2018/2/layout/IconVerticalSolidList"/>
    <dgm:cxn modelId="{72546AF9-4669-44E9-955C-3908F8DA8AE8}" type="presParOf" srcId="{E64AFEA0-793E-4867-8ED2-E708731E3706}" destId="{F835AEE7-F85C-45C5-9DB2-42DBB4F054E6}" srcOrd="5" destOrd="0" presId="urn:microsoft.com/office/officeart/2018/2/layout/IconVerticalSolidList"/>
    <dgm:cxn modelId="{8BBCC319-20FF-4E45-B2D2-DB0D63615AC2}" type="presParOf" srcId="{E64AFEA0-793E-4867-8ED2-E708731E3706}" destId="{EB0BC6C9-CC9D-488D-B4B6-27C18A5126E7}" srcOrd="6" destOrd="0" presId="urn:microsoft.com/office/officeart/2018/2/layout/IconVerticalSolidList"/>
    <dgm:cxn modelId="{72BE3CAD-B236-4C02-8C7C-FB0E23188F5E}" type="presParOf" srcId="{EB0BC6C9-CC9D-488D-B4B6-27C18A5126E7}" destId="{3494E278-E658-416F-B3D9-45BC113E0C18}" srcOrd="0" destOrd="0" presId="urn:microsoft.com/office/officeart/2018/2/layout/IconVerticalSolidList"/>
    <dgm:cxn modelId="{B58C9CC0-1A75-4D5A-BCBA-F7B07773B454}" type="presParOf" srcId="{EB0BC6C9-CC9D-488D-B4B6-27C18A5126E7}" destId="{B5235DBB-E0D4-45CE-8052-735987490571}" srcOrd="1" destOrd="0" presId="urn:microsoft.com/office/officeart/2018/2/layout/IconVerticalSolidList"/>
    <dgm:cxn modelId="{2DD09F5F-D10B-472D-A1A0-859047620D39}" type="presParOf" srcId="{EB0BC6C9-CC9D-488D-B4B6-27C18A5126E7}" destId="{7CFC7501-6D38-428D-90D1-BBC45D2426E4}" srcOrd="2" destOrd="0" presId="urn:microsoft.com/office/officeart/2018/2/layout/IconVerticalSolidList"/>
    <dgm:cxn modelId="{7F500832-5188-4D06-B7C6-0CDE5FB435E0}" type="presParOf" srcId="{EB0BC6C9-CC9D-488D-B4B6-27C18A5126E7}" destId="{B603BA0B-9EBD-48B0-A9B7-27E40C371D70}" srcOrd="3" destOrd="0" presId="urn:microsoft.com/office/officeart/2018/2/layout/IconVerticalSolidList"/>
    <dgm:cxn modelId="{8D1371FD-683F-4EF0-B9F4-445542F6FAAD}" type="presParOf" srcId="{E64AFEA0-793E-4867-8ED2-E708731E3706}" destId="{77D4834D-F240-475A-ABF5-467BA8C9CE24}" srcOrd="7" destOrd="0" presId="urn:microsoft.com/office/officeart/2018/2/layout/IconVerticalSolidList"/>
    <dgm:cxn modelId="{546AE4B6-6E58-456F-9715-BB80156A240D}" type="presParOf" srcId="{E64AFEA0-793E-4867-8ED2-E708731E3706}" destId="{5614D41B-BF3D-4069-96E3-B1A8DC35F13B}" srcOrd="8" destOrd="0" presId="urn:microsoft.com/office/officeart/2018/2/layout/IconVerticalSolidList"/>
    <dgm:cxn modelId="{8E4AB500-95AC-4C3D-9A64-B56E74CEFAE2}" type="presParOf" srcId="{5614D41B-BF3D-4069-96E3-B1A8DC35F13B}" destId="{62227E3C-32B1-4DF6-9E98-753E6D8E619D}" srcOrd="0" destOrd="0" presId="urn:microsoft.com/office/officeart/2018/2/layout/IconVerticalSolidList"/>
    <dgm:cxn modelId="{0B4F3625-AA48-4D39-B246-2552C1BB2EB5}" type="presParOf" srcId="{5614D41B-BF3D-4069-96E3-B1A8DC35F13B}" destId="{C35FF347-3D4F-4CEF-BB17-AA141CBDC3A3}" srcOrd="1" destOrd="0" presId="urn:microsoft.com/office/officeart/2018/2/layout/IconVerticalSolidList"/>
    <dgm:cxn modelId="{8199F323-E29E-4EDD-B014-CF2F45C025FB}" type="presParOf" srcId="{5614D41B-BF3D-4069-96E3-B1A8DC35F13B}" destId="{52896C7A-C646-42C2-AA4E-4C20875B2884}" srcOrd="2" destOrd="0" presId="urn:microsoft.com/office/officeart/2018/2/layout/IconVerticalSolidList"/>
    <dgm:cxn modelId="{748D8D86-26F5-4691-9BFB-7C7F61A1CEF5}" type="presParOf" srcId="{5614D41B-BF3D-4069-96E3-B1A8DC35F13B}" destId="{5D016423-EFD0-4CB0-9C1E-73C90E76CFD2}" srcOrd="3" destOrd="0" presId="urn:microsoft.com/office/officeart/2018/2/layout/IconVerticalSolidList"/>
    <dgm:cxn modelId="{E376D4A8-1FDF-48B9-A7A9-51C1558BA617}" type="presParOf" srcId="{E64AFEA0-793E-4867-8ED2-E708731E3706}" destId="{B8C0E255-6518-469F-8562-593BFA3C4D34}" srcOrd="9" destOrd="0" presId="urn:microsoft.com/office/officeart/2018/2/layout/IconVerticalSolidList"/>
    <dgm:cxn modelId="{2A60E2CA-44B9-4808-9FC5-EF4A0B2C1523}" type="presParOf" srcId="{E64AFEA0-793E-4867-8ED2-E708731E3706}" destId="{DF1C087C-4D73-470C-807A-370CC8FA7E3D}" srcOrd="10" destOrd="0" presId="urn:microsoft.com/office/officeart/2018/2/layout/IconVerticalSolidList"/>
    <dgm:cxn modelId="{1DB17643-3F3B-4F8D-B18F-02C916D856C3}" type="presParOf" srcId="{DF1C087C-4D73-470C-807A-370CC8FA7E3D}" destId="{1E1926C8-41FD-435B-A2C5-030BED0663DB}" srcOrd="0" destOrd="0" presId="urn:microsoft.com/office/officeart/2018/2/layout/IconVerticalSolidList"/>
    <dgm:cxn modelId="{3DF4967C-E363-45A2-B832-3E1BC3F25E9B}" type="presParOf" srcId="{DF1C087C-4D73-470C-807A-370CC8FA7E3D}" destId="{57DC718F-12EB-46CD-B6EE-CA4FF1EAD15B}" srcOrd="1" destOrd="0" presId="urn:microsoft.com/office/officeart/2018/2/layout/IconVerticalSolidList"/>
    <dgm:cxn modelId="{732CA435-AE2E-46AF-88BB-6C8EBA8237C5}" type="presParOf" srcId="{DF1C087C-4D73-470C-807A-370CC8FA7E3D}" destId="{E6C8A327-055B-4C14-8A4A-0A552D143B1F}" srcOrd="2" destOrd="0" presId="urn:microsoft.com/office/officeart/2018/2/layout/IconVerticalSolidList"/>
    <dgm:cxn modelId="{72CB4331-C8BE-4A63-9FD0-93B728192945}" type="presParOf" srcId="{DF1C087C-4D73-470C-807A-370CC8FA7E3D}" destId="{D8E272CC-F52E-4703-ADB5-A75D370035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19EF7C2-54E4-4177-AB13-EE480C6B12A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9C425A0-B443-49CB-92B7-8F6C22A682D0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Economia brasileira se recuperar (ainda mais) lentamente</a:t>
          </a:r>
          <a:endParaRPr lang="en-US"/>
        </a:p>
      </dgm:t>
    </dgm:pt>
    <dgm:pt modelId="{736AED35-0B48-4B6F-AC44-C546F2B9B2A7}" type="parTrans" cxnId="{62B2E4E3-B462-4DA1-8AF6-981211085F73}">
      <dgm:prSet/>
      <dgm:spPr/>
      <dgm:t>
        <a:bodyPr/>
        <a:lstStyle/>
        <a:p>
          <a:endParaRPr lang="en-US"/>
        </a:p>
      </dgm:t>
    </dgm:pt>
    <dgm:pt modelId="{C639DE1D-03F0-4EC9-8380-0C3202E8B452}" type="sibTrans" cxnId="{62B2E4E3-B462-4DA1-8AF6-981211085F73}">
      <dgm:prSet/>
      <dgm:spPr/>
      <dgm:t>
        <a:bodyPr/>
        <a:lstStyle/>
        <a:p>
          <a:endParaRPr lang="en-US"/>
        </a:p>
      </dgm:t>
    </dgm:pt>
    <dgm:pt modelId="{81EA5EBB-0F62-4CEE-8F2E-CAAFFCAE2550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Recessões nos seus principais mercados (França, Brasil, Oriente Médio)</a:t>
          </a:r>
          <a:endParaRPr lang="en-US"/>
        </a:p>
      </dgm:t>
    </dgm:pt>
    <dgm:pt modelId="{CD217B20-B872-4778-A856-537E3B9C3D82}" type="parTrans" cxnId="{20CCFAE6-434F-4D2B-87EC-D73EEA355D93}">
      <dgm:prSet/>
      <dgm:spPr/>
      <dgm:t>
        <a:bodyPr/>
        <a:lstStyle/>
        <a:p>
          <a:endParaRPr lang="en-US"/>
        </a:p>
      </dgm:t>
    </dgm:pt>
    <dgm:pt modelId="{1370213C-D8B4-478A-8661-C3A1FCB7257F}" type="sibTrans" cxnId="{20CCFAE6-434F-4D2B-87EC-D73EEA355D93}">
      <dgm:prSet/>
      <dgm:spPr/>
      <dgm:t>
        <a:bodyPr/>
        <a:lstStyle/>
        <a:p>
          <a:endParaRPr lang="en-US"/>
        </a:p>
      </dgm:t>
    </dgm:pt>
    <dgm:pt modelId="{F960EFD3-BC91-488D-BA61-DD12801A177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Quedas no preço do petróleo</a:t>
          </a:r>
          <a:endParaRPr lang="en-US"/>
        </a:p>
      </dgm:t>
    </dgm:pt>
    <dgm:pt modelId="{10956165-F454-4E2A-BA7C-4D4EF13B8DA2}" type="parTrans" cxnId="{FB5F926C-2FE2-477B-99E7-A7E9DF0CCF76}">
      <dgm:prSet/>
      <dgm:spPr/>
      <dgm:t>
        <a:bodyPr/>
        <a:lstStyle/>
        <a:p>
          <a:endParaRPr lang="en-US"/>
        </a:p>
      </dgm:t>
    </dgm:pt>
    <dgm:pt modelId="{24238973-FE55-40FB-BC54-BE5B3B1E8B47}" type="sibTrans" cxnId="{FB5F926C-2FE2-477B-99E7-A7E9DF0CCF76}">
      <dgm:prSet/>
      <dgm:spPr/>
      <dgm:t>
        <a:bodyPr/>
        <a:lstStyle/>
        <a:p>
          <a:endParaRPr lang="en-US"/>
        </a:p>
      </dgm:t>
    </dgm:pt>
    <dgm:pt modelId="{486CC12E-6D83-4344-A210-22A3AE5AF0B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UMA PANDEMIA MUNDIAL</a:t>
          </a:r>
          <a:endParaRPr lang="en-US"/>
        </a:p>
      </dgm:t>
    </dgm:pt>
    <dgm:pt modelId="{574156BA-1399-4D16-92EA-418819ED82F0}" type="parTrans" cxnId="{AE486AD3-230C-4ED5-A13A-AA3A6C4078D2}">
      <dgm:prSet/>
      <dgm:spPr/>
      <dgm:t>
        <a:bodyPr/>
        <a:lstStyle/>
        <a:p>
          <a:endParaRPr lang="en-US"/>
        </a:p>
      </dgm:t>
    </dgm:pt>
    <dgm:pt modelId="{956471EC-CE8B-4576-8CBC-7572B82BD43B}" type="sibTrans" cxnId="{AE486AD3-230C-4ED5-A13A-AA3A6C4078D2}">
      <dgm:prSet/>
      <dgm:spPr/>
      <dgm:t>
        <a:bodyPr/>
        <a:lstStyle/>
        <a:p>
          <a:endParaRPr lang="en-US"/>
        </a:p>
      </dgm:t>
    </dgm:pt>
    <dgm:pt modelId="{E64AFEA0-793E-4867-8ED2-E708731E3706}" type="pres">
      <dgm:prSet presAssocID="{419EF7C2-54E4-4177-AB13-EE480C6B12AB}" presName="root" presStyleCnt="0">
        <dgm:presLayoutVars>
          <dgm:dir/>
          <dgm:resizeHandles val="exact"/>
        </dgm:presLayoutVars>
      </dgm:prSet>
      <dgm:spPr/>
    </dgm:pt>
    <dgm:pt modelId="{76C4FFB1-B86F-40DC-AB33-F23309C05F72}" type="pres">
      <dgm:prSet presAssocID="{39C425A0-B443-49CB-92B7-8F6C22A682D0}" presName="compNode" presStyleCnt="0"/>
      <dgm:spPr/>
    </dgm:pt>
    <dgm:pt modelId="{0338A037-FCE6-4D8D-92FB-BAE295F83CB8}" type="pres">
      <dgm:prSet presAssocID="{39C425A0-B443-49CB-92B7-8F6C22A682D0}" presName="bgRect" presStyleLbl="bgShp" presStyleIdx="0" presStyleCnt="4"/>
      <dgm:spPr/>
    </dgm:pt>
    <dgm:pt modelId="{F48E913B-7837-4DDA-9EF0-15E07FBB6F31}" type="pres">
      <dgm:prSet presAssocID="{39C425A0-B443-49CB-92B7-8F6C22A682D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52BC9E15-E1B0-43F8-85B5-E51CDCF37FD5}" type="pres">
      <dgm:prSet presAssocID="{39C425A0-B443-49CB-92B7-8F6C22A682D0}" presName="spaceRect" presStyleCnt="0"/>
      <dgm:spPr/>
    </dgm:pt>
    <dgm:pt modelId="{ACCAF5BF-9F7E-41DF-BEDA-10BC89EA974B}" type="pres">
      <dgm:prSet presAssocID="{39C425A0-B443-49CB-92B7-8F6C22A682D0}" presName="parTx" presStyleLbl="revTx" presStyleIdx="0" presStyleCnt="4">
        <dgm:presLayoutVars>
          <dgm:chMax val="0"/>
          <dgm:chPref val="0"/>
        </dgm:presLayoutVars>
      </dgm:prSet>
      <dgm:spPr/>
    </dgm:pt>
    <dgm:pt modelId="{88F0E690-5581-4C6A-80A0-3DF32A8EB286}" type="pres">
      <dgm:prSet presAssocID="{C639DE1D-03F0-4EC9-8380-0C3202E8B452}" presName="sibTrans" presStyleCnt="0"/>
      <dgm:spPr/>
    </dgm:pt>
    <dgm:pt modelId="{6898A316-AE20-4AF2-9D43-51E8C05801D3}" type="pres">
      <dgm:prSet presAssocID="{81EA5EBB-0F62-4CEE-8F2E-CAAFFCAE2550}" presName="compNode" presStyleCnt="0"/>
      <dgm:spPr/>
    </dgm:pt>
    <dgm:pt modelId="{C2753718-1136-407A-9D46-DD07B9D37918}" type="pres">
      <dgm:prSet presAssocID="{81EA5EBB-0F62-4CEE-8F2E-CAAFFCAE2550}" presName="bgRect" presStyleLbl="bgShp" presStyleIdx="1" presStyleCnt="4"/>
      <dgm:spPr/>
    </dgm:pt>
    <dgm:pt modelId="{A9E3129F-2A08-4EF9-9466-54AB7367BBA7}" type="pres">
      <dgm:prSet presAssocID="{81EA5EBB-0F62-4CEE-8F2E-CAAFFCAE255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 graph with solid fill"/>
        </a:ext>
      </dgm:extLst>
    </dgm:pt>
    <dgm:pt modelId="{32398EAF-05AD-47BE-933E-C66220DA150F}" type="pres">
      <dgm:prSet presAssocID="{81EA5EBB-0F62-4CEE-8F2E-CAAFFCAE2550}" presName="spaceRect" presStyleCnt="0"/>
      <dgm:spPr/>
    </dgm:pt>
    <dgm:pt modelId="{AF1D8E10-D3C9-4F95-ACE9-DFFA3188E4B2}" type="pres">
      <dgm:prSet presAssocID="{81EA5EBB-0F62-4CEE-8F2E-CAAFFCAE2550}" presName="parTx" presStyleLbl="revTx" presStyleIdx="1" presStyleCnt="4">
        <dgm:presLayoutVars>
          <dgm:chMax val="0"/>
          <dgm:chPref val="0"/>
        </dgm:presLayoutVars>
      </dgm:prSet>
      <dgm:spPr/>
    </dgm:pt>
    <dgm:pt modelId="{BE79B10A-AB95-4592-8ACB-CC63CE300D8B}" type="pres">
      <dgm:prSet presAssocID="{1370213C-D8B4-478A-8661-C3A1FCB7257F}" presName="sibTrans" presStyleCnt="0"/>
      <dgm:spPr/>
    </dgm:pt>
    <dgm:pt modelId="{DD7DD694-6889-4302-8183-00AFE691AD25}" type="pres">
      <dgm:prSet presAssocID="{F960EFD3-BC91-488D-BA61-DD12801A177D}" presName="compNode" presStyleCnt="0"/>
      <dgm:spPr/>
    </dgm:pt>
    <dgm:pt modelId="{27A0C37B-0245-4BF9-A582-D7B5120E6CF9}" type="pres">
      <dgm:prSet presAssocID="{F960EFD3-BC91-488D-BA61-DD12801A177D}" presName="bgRect" presStyleLbl="bgShp" presStyleIdx="2" presStyleCnt="4"/>
      <dgm:spPr/>
    </dgm:pt>
    <dgm:pt modelId="{379579A1-464F-4DB2-A485-DBF39948BB17}" type="pres">
      <dgm:prSet presAssocID="{F960EFD3-BC91-488D-BA61-DD12801A177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3963987-018A-483C-B1A1-F8DC962E150E}" type="pres">
      <dgm:prSet presAssocID="{F960EFD3-BC91-488D-BA61-DD12801A177D}" presName="spaceRect" presStyleCnt="0"/>
      <dgm:spPr/>
    </dgm:pt>
    <dgm:pt modelId="{713FE319-6E10-496F-9894-66974C9A2DDA}" type="pres">
      <dgm:prSet presAssocID="{F960EFD3-BC91-488D-BA61-DD12801A177D}" presName="parTx" presStyleLbl="revTx" presStyleIdx="2" presStyleCnt="4">
        <dgm:presLayoutVars>
          <dgm:chMax val="0"/>
          <dgm:chPref val="0"/>
        </dgm:presLayoutVars>
      </dgm:prSet>
      <dgm:spPr/>
    </dgm:pt>
    <dgm:pt modelId="{F835AEE7-F85C-45C5-9DB2-42DBB4F054E6}" type="pres">
      <dgm:prSet presAssocID="{24238973-FE55-40FB-BC54-BE5B3B1E8B47}" presName="sibTrans" presStyleCnt="0"/>
      <dgm:spPr/>
    </dgm:pt>
    <dgm:pt modelId="{EB0BC6C9-CC9D-488D-B4B6-27C18A5126E7}" type="pres">
      <dgm:prSet presAssocID="{486CC12E-6D83-4344-A210-22A3AE5AF0BE}" presName="compNode" presStyleCnt="0"/>
      <dgm:spPr/>
    </dgm:pt>
    <dgm:pt modelId="{3494E278-E658-416F-B3D9-45BC113E0C18}" type="pres">
      <dgm:prSet presAssocID="{486CC12E-6D83-4344-A210-22A3AE5AF0BE}" presName="bgRect" presStyleLbl="bgShp" presStyleIdx="3" presStyleCnt="4"/>
      <dgm:spPr/>
    </dgm:pt>
    <dgm:pt modelId="{B5235DBB-E0D4-45CE-8052-735987490571}" type="pres">
      <dgm:prSet presAssocID="{486CC12E-6D83-4344-A210-22A3AE5AF0B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rgical mask with solid fill"/>
        </a:ext>
      </dgm:extLst>
    </dgm:pt>
    <dgm:pt modelId="{7CFC7501-6D38-428D-90D1-BBC45D2426E4}" type="pres">
      <dgm:prSet presAssocID="{486CC12E-6D83-4344-A210-22A3AE5AF0BE}" presName="spaceRect" presStyleCnt="0"/>
      <dgm:spPr/>
    </dgm:pt>
    <dgm:pt modelId="{B603BA0B-9EBD-48B0-A9B7-27E40C371D70}" type="pres">
      <dgm:prSet presAssocID="{486CC12E-6D83-4344-A210-22A3AE5AF0B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5E19C02-4962-4CDD-878D-6381AE1BE0D7}" type="presOf" srcId="{81EA5EBB-0F62-4CEE-8F2E-CAAFFCAE2550}" destId="{AF1D8E10-D3C9-4F95-ACE9-DFFA3188E4B2}" srcOrd="0" destOrd="0" presId="urn:microsoft.com/office/officeart/2018/2/layout/IconVerticalSolidList"/>
    <dgm:cxn modelId="{A573C825-17CD-4BDE-B175-BC8A057691B3}" type="presOf" srcId="{39C425A0-B443-49CB-92B7-8F6C22A682D0}" destId="{ACCAF5BF-9F7E-41DF-BEDA-10BC89EA974B}" srcOrd="0" destOrd="0" presId="urn:microsoft.com/office/officeart/2018/2/layout/IconVerticalSolidList"/>
    <dgm:cxn modelId="{70431833-2821-44E3-8470-790E9B37ECC6}" type="presOf" srcId="{F960EFD3-BC91-488D-BA61-DD12801A177D}" destId="{713FE319-6E10-496F-9894-66974C9A2DDA}" srcOrd="0" destOrd="0" presId="urn:microsoft.com/office/officeart/2018/2/layout/IconVerticalSolidList"/>
    <dgm:cxn modelId="{0AE1C934-BA82-45EC-B19A-F46FF72DA761}" type="presOf" srcId="{486CC12E-6D83-4344-A210-22A3AE5AF0BE}" destId="{B603BA0B-9EBD-48B0-A9B7-27E40C371D70}" srcOrd="0" destOrd="0" presId="urn:microsoft.com/office/officeart/2018/2/layout/IconVerticalSolidList"/>
    <dgm:cxn modelId="{FB5F926C-2FE2-477B-99E7-A7E9DF0CCF76}" srcId="{419EF7C2-54E4-4177-AB13-EE480C6B12AB}" destId="{F960EFD3-BC91-488D-BA61-DD12801A177D}" srcOrd="2" destOrd="0" parTransId="{10956165-F454-4E2A-BA7C-4D4EF13B8DA2}" sibTransId="{24238973-FE55-40FB-BC54-BE5B3B1E8B47}"/>
    <dgm:cxn modelId="{19E212BB-7BC2-4974-A5B7-18FDE7FC29B8}" type="presOf" srcId="{419EF7C2-54E4-4177-AB13-EE480C6B12AB}" destId="{E64AFEA0-793E-4867-8ED2-E708731E3706}" srcOrd="0" destOrd="0" presId="urn:microsoft.com/office/officeart/2018/2/layout/IconVerticalSolidList"/>
    <dgm:cxn modelId="{AE486AD3-230C-4ED5-A13A-AA3A6C4078D2}" srcId="{419EF7C2-54E4-4177-AB13-EE480C6B12AB}" destId="{486CC12E-6D83-4344-A210-22A3AE5AF0BE}" srcOrd="3" destOrd="0" parTransId="{574156BA-1399-4D16-92EA-418819ED82F0}" sibTransId="{956471EC-CE8B-4576-8CBC-7572B82BD43B}"/>
    <dgm:cxn modelId="{62B2E4E3-B462-4DA1-8AF6-981211085F73}" srcId="{419EF7C2-54E4-4177-AB13-EE480C6B12AB}" destId="{39C425A0-B443-49CB-92B7-8F6C22A682D0}" srcOrd="0" destOrd="0" parTransId="{736AED35-0B48-4B6F-AC44-C546F2B9B2A7}" sibTransId="{C639DE1D-03F0-4EC9-8380-0C3202E8B452}"/>
    <dgm:cxn modelId="{20CCFAE6-434F-4D2B-87EC-D73EEA355D93}" srcId="{419EF7C2-54E4-4177-AB13-EE480C6B12AB}" destId="{81EA5EBB-0F62-4CEE-8F2E-CAAFFCAE2550}" srcOrd="1" destOrd="0" parTransId="{CD217B20-B872-4778-A856-537E3B9C3D82}" sibTransId="{1370213C-D8B4-478A-8661-C3A1FCB7257F}"/>
    <dgm:cxn modelId="{C11C0A0E-54E8-40E9-8DFE-ADBA2F6E00A5}" type="presParOf" srcId="{E64AFEA0-793E-4867-8ED2-E708731E3706}" destId="{76C4FFB1-B86F-40DC-AB33-F23309C05F72}" srcOrd="0" destOrd="0" presId="urn:microsoft.com/office/officeart/2018/2/layout/IconVerticalSolidList"/>
    <dgm:cxn modelId="{3CD2CAAE-D53B-4EC7-8107-F8CEB2001CD2}" type="presParOf" srcId="{76C4FFB1-B86F-40DC-AB33-F23309C05F72}" destId="{0338A037-FCE6-4D8D-92FB-BAE295F83CB8}" srcOrd="0" destOrd="0" presId="urn:microsoft.com/office/officeart/2018/2/layout/IconVerticalSolidList"/>
    <dgm:cxn modelId="{1243C443-10B4-4C66-B318-E9CD2DAF5567}" type="presParOf" srcId="{76C4FFB1-B86F-40DC-AB33-F23309C05F72}" destId="{F48E913B-7837-4DDA-9EF0-15E07FBB6F31}" srcOrd="1" destOrd="0" presId="urn:microsoft.com/office/officeart/2018/2/layout/IconVerticalSolidList"/>
    <dgm:cxn modelId="{8C05FC00-34D3-4BD4-B6F0-C827A6A8274F}" type="presParOf" srcId="{76C4FFB1-B86F-40DC-AB33-F23309C05F72}" destId="{52BC9E15-E1B0-43F8-85B5-E51CDCF37FD5}" srcOrd="2" destOrd="0" presId="urn:microsoft.com/office/officeart/2018/2/layout/IconVerticalSolidList"/>
    <dgm:cxn modelId="{FC6CC099-0F0E-4AEC-AD3B-F17584BFD9EC}" type="presParOf" srcId="{76C4FFB1-B86F-40DC-AB33-F23309C05F72}" destId="{ACCAF5BF-9F7E-41DF-BEDA-10BC89EA974B}" srcOrd="3" destOrd="0" presId="urn:microsoft.com/office/officeart/2018/2/layout/IconVerticalSolidList"/>
    <dgm:cxn modelId="{007FD7AF-C595-421D-A1EF-260F5B3A7780}" type="presParOf" srcId="{E64AFEA0-793E-4867-8ED2-E708731E3706}" destId="{88F0E690-5581-4C6A-80A0-3DF32A8EB286}" srcOrd="1" destOrd="0" presId="urn:microsoft.com/office/officeart/2018/2/layout/IconVerticalSolidList"/>
    <dgm:cxn modelId="{F73360E5-E1C1-4456-A9B1-7BA213CA02B1}" type="presParOf" srcId="{E64AFEA0-793E-4867-8ED2-E708731E3706}" destId="{6898A316-AE20-4AF2-9D43-51E8C05801D3}" srcOrd="2" destOrd="0" presId="urn:microsoft.com/office/officeart/2018/2/layout/IconVerticalSolidList"/>
    <dgm:cxn modelId="{1BF38BCE-A834-4DB5-BA0A-C1CE3D629355}" type="presParOf" srcId="{6898A316-AE20-4AF2-9D43-51E8C05801D3}" destId="{C2753718-1136-407A-9D46-DD07B9D37918}" srcOrd="0" destOrd="0" presId="urn:microsoft.com/office/officeart/2018/2/layout/IconVerticalSolidList"/>
    <dgm:cxn modelId="{3436A317-6DB5-4E87-8E86-7613276A327C}" type="presParOf" srcId="{6898A316-AE20-4AF2-9D43-51E8C05801D3}" destId="{A9E3129F-2A08-4EF9-9466-54AB7367BBA7}" srcOrd="1" destOrd="0" presId="urn:microsoft.com/office/officeart/2018/2/layout/IconVerticalSolidList"/>
    <dgm:cxn modelId="{6B4442D1-CF7E-4384-8E34-FE28B2F118CB}" type="presParOf" srcId="{6898A316-AE20-4AF2-9D43-51E8C05801D3}" destId="{32398EAF-05AD-47BE-933E-C66220DA150F}" srcOrd="2" destOrd="0" presId="urn:microsoft.com/office/officeart/2018/2/layout/IconVerticalSolidList"/>
    <dgm:cxn modelId="{2EA5A824-EFD7-4AF0-BD52-D21364F25021}" type="presParOf" srcId="{6898A316-AE20-4AF2-9D43-51E8C05801D3}" destId="{AF1D8E10-D3C9-4F95-ACE9-DFFA3188E4B2}" srcOrd="3" destOrd="0" presId="urn:microsoft.com/office/officeart/2018/2/layout/IconVerticalSolidList"/>
    <dgm:cxn modelId="{C6403591-39FA-4F71-924A-14A721A37781}" type="presParOf" srcId="{E64AFEA0-793E-4867-8ED2-E708731E3706}" destId="{BE79B10A-AB95-4592-8ACB-CC63CE300D8B}" srcOrd="3" destOrd="0" presId="urn:microsoft.com/office/officeart/2018/2/layout/IconVerticalSolidList"/>
    <dgm:cxn modelId="{A332C6D8-6F28-45FB-853C-851DD146EA49}" type="presParOf" srcId="{E64AFEA0-793E-4867-8ED2-E708731E3706}" destId="{DD7DD694-6889-4302-8183-00AFE691AD25}" srcOrd="4" destOrd="0" presId="urn:microsoft.com/office/officeart/2018/2/layout/IconVerticalSolidList"/>
    <dgm:cxn modelId="{EDDAB3E7-F526-413A-9BDD-6BC9DA8334CA}" type="presParOf" srcId="{DD7DD694-6889-4302-8183-00AFE691AD25}" destId="{27A0C37B-0245-4BF9-A582-D7B5120E6CF9}" srcOrd="0" destOrd="0" presId="urn:microsoft.com/office/officeart/2018/2/layout/IconVerticalSolidList"/>
    <dgm:cxn modelId="{A2834037-CDDE-4506-9C4B-9856E2E7A671}" type="presParOf" srcId="{DD7DD694-6889-4302-8183-00AFE691AD25}" destId="{379579A1-464F-4DB2-A485-DBF39948BB17}" srcOrd="1" destOrd="0" presId="urn:microsoft.com/office/officeart/2018/2/layout/IconVerticalSolidList"/>
    <dgm:cxn modelId="{500604D9-7EB1-4CC4-B3AA-44B78DD32108}" type="presParOf" srcId="{DD7DD694-6889-4302-8183-00AFE691AD25}" destId="{73963987-018A-483C-B1A1-F8DC962E150E}" srcOrd="2" destOrd="0" presId="urn:microsoft.com/office/officeart/2018/2/layout/IconVerticalSolidList"/>
    <dgm:cxn modelId="{B88F8AA4-EF33-4006-8920-2808760E4E7B}" type="presParOf" srcId="{DD7DD694-6889-4302-8183-00AFE691AD25}" destId="{713FE319-6E10-496F-9894-66974C9A2DDA}" srcOrd="3" destOrd="0" presId="urn:microsoft.com/office/officeart/2018/2/layout/IconVerticalSolidList"/>
    <dgm:cxn modelId="{72546AF9-4669-44E9-955C-3908F8DA8AE8}" type="presParOf" srcId="{E64AFEA0-793E-4867-8ED2-E708731E3706}" destId="{F835AEE7-F85C-45C5-9DB2-42DBB4F054E6}" srcOrd="5" destOrd="0" presId="urn:microsoft.com/office/officeart/2018/2/layout/IconVerticalSolidList"/>
    <dgm:cxn modelId="{8BBCC319-20FF-4E45-B2D2-DB0D63615AC2}" type="presParOf" srcId="{E64AFEA0-793E-4867-8ED2-E708731E3706}" destId="{EB0BC6C9-CC9D-488D-B4B6-27C18A5126E7}" srcOrd="6" destOrd="0" presId="urn:microsoft.com/office/officeart/2018/2/layout/IconVerticalSolidList"/>
    <dgm:cxn modelId="{72BE3CAD-B236-4C02-8C7C-FB0E23188F5E}" type="presParOf" srcId="{EB0BC6C9-CC9D-488D-B4B6-27C18A5126E7}" destId="{3494E278-E658-416F-B3D9-45BC113E0C18}" srcOrd="0" destOrd="0" presId="urn:microsoft.com/office/officeart/2018/2/layout/IconVerticalSolidList"/>
    <dgm:cxn modelId="{B58C9CC0-1A75-4D5A-BCBA-F7B07773B454}" type="presParOf" srcId="{EB0BC6C9-CC9D-488D-B4B6-27C18A5126E7}" destId="{B5235DBB-E0D4-45CE-8052-735987490571}" srcOrd="1" destOrd="0" presId="urn:microsoft.com/office/officeart/2018/2/layout/IconVerticalSolidList"/>
    <dgm:cxn modelId="{2DD09F5F-D10B-472D-A1A0-859047620D39}" type="presParOf" srcId="{EB0BC6C9-CC9D-488D-B4B6-27C18A5126E7}" destId="{7CFC7501-6D38-428D-90D1-BBC45D2426E4}" srcOrd="2" destOrd="0" presId="urn:microsoft.com/office/officeart/2018/2/layout/IconVerticalSolidList"/>
    <dgm:cxn modelId="{7F500832-5188-4D06-B7C6-0CDE5FB435E0}" type="presParOf" srcId="{EB0BC6C9-CC9D-488D-B4B6-27C18A5126E7}" destId="{B603BA0B-9EBD-48B0-A9B7-27E40C371D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8A037-FCE6-4D8D-92FB-BAE295F83CB8}">
      <dsp:nvSpPr>
        <dsp:cNvPr id="0" name=""/>
        <dsp:cNvSpPr/>
      </dsp:nvSpPr>
      <dsp:spPr>
        <a:xfrm>
          <a:off x="0" y="1591"/>
          <a:ext cx="5641974" cy="6783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8E913B-7837-4DDA-9EF0-15E07FBB6F31}">
      <dsp:nvSpPr>
        <dsp:cNvPr id="0" name=""/>
        <dsp:cNvSpPr/>
      </dsp:nvSpPr>
      <dsp:spPr>
        <a:xfrm>
          <a:off x="205202" y="154221"/>
          <a:ext cx="373094" cy="3730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AF5BF-9F7E-41DF-BEDA-10BC89EA974B}">
      <dsp:nvSpPr>
        <dsp:cNvPr id="0" name=""/>
        <dsp:cNvSpPr/>
      </dsp:nvSpPr>
      <dsp:spPr>
        <a:xfrm>
          <a:off x="783498" y="1591"/>
          <a:ext cx="4858476" cy="67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92" tIns="71792" rIns="71792" bIns="7179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R&amp;D extremamente forte</a:t>
          </a:r>
          <a:endParaRPr lang="en-US" sz="1900" kern="1200"/>
        </a:p>
      </dsp:txBody>
      <dsp:txXfrm>
        <a:off x="783498" y="1591"/>
        <a:ext cx="4858476" cy="678353"/>
      </dsp:txXfrm>
    </dsp:sp>
    <dsp:sp modelId="{C2753718-1136-407A-9D46-DD07B9D37918}">
      <dsp:nvSpPr>
        <dsp:cNvPr id="0" name=""/>
        <dsp:cNvSpPr/>
      </dsp:nvSpPr>
      <dsp:spPr>
        <a:xfrm>
          <a:off x="0" y="849534"/>
          <a:ext cx="5641974" cy="6783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E3129F-2A08-4EF9-9466-54AB7367BBA7}">
      <dsp:nvSpPr>
        <dsp:cNvPr id="0" name=""/>
        <dsp:cNvSpPr/>
      </dsp:nvSpPr>
      <dsp:spPr>
        <a:xfrm>
          <a:off x="205202" y="1002164"/>
          <a:ext cx="373094" cy="3730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D8E10-D3C9-4F95-ACE9-DFFA3188E4B2}">
      <dsp:nvSpPr>
        <dsp:cNvPr id="0" name=""/>
        <dsp:cNvSpPr/>
      </dsp:nvSpPr>
      <dsp:spPr>
        <a:xfrm>
          <a:off x="783498" y="849534"/>
          <a:ext cx="4858476" cy="67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92" tIns="71792" rIns="71792" bIns="7179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Parceria estável com a Petrobrás </a:t>
          </a:r>
          <a:endParaRPr lang="en-US" sz="1900" kern="1200"/>
        </a:p>
      </dsp:txBody>
      <dsp:txXfrm>
        <a:off x="783498" y="849534"/>
        <a:ext cx="4858476" cy="678353"/>
      </dsp:txXfrm>
    </dsp:sp>
    <dsp:sp modelId="{27A0C37B-0245-4BF9-A582-D7B5120E6CF9}">
      <dsp:nvSpPr>
        <dsp:cNvPr id="0" name=""/>
        <dsp:cNvSpPr/>
      </dsp:nvSpPr>
      <dsp:spPr>
        <a:xfrm>
          <a:off x="0" y="1697476"/>
          <a:ext cx="5641974" cy="6783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9579A1-464F-4DB2-A485-DBF39948BB17}">
      <dsp:nvSpPr>
        <dsp:cNvPr id="0" name=""/>
        <dsp:cNvSpPr/>
      </dsp:nvSpPr>
      <dsp:spPr>
        <a:xfrm>
          <a:off x="205202" y="1850106"/>
          <a:ext cx="373094" cy="3730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FE319-6E10-496F-9894-66974C9A2DDA}">
      <dsp:nvSpPr>
        <dsp:cNvPr id="0" name=""/>
        <dsp:cNvSpPr/>
      </dsp:nvSpPr>
      <dsp:spPr>
        <a:xfrm>
          <a:off x="783498" y="1697476"/>
          <a:ext cx="4858476" cy="67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92" tIns="71792" rIns="71792" bIns="7179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Soluções verdes inovadoras</a:t>
          </a:r>
          <a:endParaRPr lang="en-US" sz="1900" kern="1200"/>
        </a:p>
      </dsp:txBody>
      <dsp:txXfrm>
        <a:off x="783498" y="1697476"/>
        <a:ext cx="4858476" cy="678353"/>
      </dsp:txXfrm>
    </dsp:sp>
    <dsp:sp modelId="{3494E278-E658-416F-B3D9-45BC113E0C18}">
      <dsp:nvSpPr>
        <dsp:cNvPr id="0" name=""/>
        <dsp:cNvSpPr/>
      </dsp:nvSpPr>
      <dsp:spPr>
        <a:xfrm>
          <a:off x="0" y="2545419"/>
          <a:ext cx="5641974" cy="67835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35DBB-E0D4-45CE-8052-735987490571}">
      <dsp:nvSpPr>
        <dsp:cNvPr id="0" name=""/>
        <dsp:cNvSpPr/>
      </dsp:nvSpPr>
      <dsp:spPr>
        <a:xfrm>
          <a:off x="205202" y="2698048"/>
          <a:ext cx="373094" cy="3730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3BA0B-9EBD-48B0-A9B7-27E40C371D70}">
      <dsp:nvSpPr>
        <dsp:cNvPr id="0" name=""/>
        <dsp:cNvSpPr/>
      </dsp:nvSpPr>
      <dsp:spPr>
        <a:xfrm>
          <a:off x="783498" y="2545419"/>
          <a:ext cx="4858476" cy="67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92" tIns="71792" rIns="71792" bIns="7179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Tamanho</a:t>
          </a:r>
          <a:endParaRPr lang="en-US" sz="1900" kern="1200"/>
        </a:p>
      </dsp:txBody>
      <dsp:txXfrm>
        <a:off x="783498" y="2545419"/>
        <a:ext cx="4858476" cy="678353"/>
      </dsp:txXfrm>
    </dsp:sp>
    <dsp:sp modelId="{62227E3C-32B1-4DF6-9E98-753E6D8E619D}">
      <dsp:nvSpPr>
        <dsp:cNvPr id="0" name=""/>
        <dsp:cNvSpPr/>
      </dsp:nvSpPr>
      <dsp:spPr>
        <a:xfrm>
          <a:off x="0" y="3393361"/>
          <a:ext cx="5641974" cy="6783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5FF347-3D4F-4CEF-BB17-AA141CBDC3A3}">
      <dsp:nvSpPr>
        <dsp:cNvPr id="0" name=""/>
        <dsp:cNvSpPr/>
      </dsp:nvSpPr>
      <dsp:spPr>
        <a:xfrm>
          <a:off x="205202" y="3545991"/>
          <a:ext cx="373094" cy="3730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16423-EFD0-4CB0-9C1E-73C90E76CFD2}">
      <dsp:nvSpPr>
        <dsp:cNvPr id="0" name=""/>
        <dsp:cNvSpPr/>
      </dsp:nvSpPr>
      <dsp:spPr>
        <a:xfrm>
          <a:off x="783498" y="3393361"/>
          <a:ext cx="4858476" cy="67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92" tIns="71792" rIns="71792" bIns="7179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Especialização permite que seus produtos sejam de altíssima qualidade</a:t>
          </a:r>
          <a:endParaRPr lang="en-US" sz="1900" kern="1200"/>
        </a:p>
      </dsp:txBody>
      <dsp:txXfrm>
        <a:off x="783498" y="3393361"/>
        <a:ext cx="4858476" cy="678353"/>
      </dsp:txXfrm>
    </dsp:sp>
    <dsp:sp modelId="{1E1926C8-41FD-435B-A2C5-030BED0663DB}">
      <dsp:nvSpPr>
        <dsp:cNvPr id="0" name=""/>
        <dsp:cNvSpPr/>
      </dsp:nvSpPr>
      <dsp:spPr>
        <a:xfrm>
          <a:off x="0" y="4241304"/>
          <a:ext cx="5641974" cy="6783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DC718F-12EB-46CD-B6EE-CA4FF1EAD15B}">
      <dsp:nvSpPr>
        <dsp:cNvPr id="0" name=""/>
        <dsp:cNvSpPr/>
      </dsp:nvSpPr>
      <dsp:spPr>
        <a:xfrm>
          <a:off x="205202" y="4393933"/>
          <a:ext cx="373094" cy="3730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272CC-F52E-4703-ADB5-A75D3700351E}">
      <dsp:nvSpPr>
        <dsp:cNvPr id="0" name=""/>
        <dsp:cNvSpPr/>
      </dsp:nvSpPr>
      <dsp:spPr>
        <a:xfrm>
          <a:off x="783498" y="4241304"/>
          <a:ext cx="4858476" cy="67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92" tIns="71792" rIns="71792" bIns="7179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Booms econômicos são especialmente lucrativos para as indústrias que utilizam seus produtos</a:t>
          </a:r>
          <a:endParaRPr lang="en-US" sz="1900" kern="1200"/>
        </a:p>
      </dsp:txBody>
      <dsp:txXfrm>
        <a:off x="783498" y="4241304"/>
        <a:ext cx="4858476" cy="6783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8A037-FCE6-4D8D-92FB-BAE295F83CB8}">
      <dsp:nvSpPr>
        <dsp:cNvPr id="0" name=""/>
        <dsp:cNvSpPr/>
      </dsp:nvSpPr>
      <dsp:spPr>
        <a:xfrm>
          <a:off x="0" y="2042"/>
          <a:ext cx="5641974" cy="10351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8E913B-7837-4DDA-9EF0-15E07FBB6F31}">
      <dsp:nvSpPr>
        <dsp:cNvPr id="0" name=""/>
        <dsp:cNvSpPr/>
      </dsp:nvSpPr>
      <dsp:spPr>
        <a:xfrm>
          <a:off x="313145" y="234960"/>
          <a:ext cx="569355" cy="5693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AF5BF-9F7E-41DF-BEDA-10BC89EA974B}">
      <dsp:nvSpPr>
        <dsp:cNvPr id="0" name=""/>
        <dsp:cNvSpPr/>
      </dsp:nvSpPr>
      <dsp:spPr>
        <a:xfrm>
          <a:off x="1195647" y="2042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Precisa sempre se manter no topo das inovações tecnológicas ou perderá espaço para suas concorrentes</a:t>
          </a:r>
          <a:endParaRPr lang="en-US" sz="1700" kern="1200" dirty="0"/>
        </a:p>
      </dsp:txBody>
      <dsp:txXfrm>
        <a:off x="1195647" y="2042"/>
        <a:ext cx="4446327" cy="1035192"/>
      </dsp:txXfrm>
    </dsp:sp>
    <dsp:sp modelId="{C2753718-1136-407A-9D46-DD07B9D37918}">
      <dsp:nvSpPr>
        <dsp:cNvPr id="0" name=""/>
        <dsp:cNvSpPr/>
      </dsp:nvSpPr>
      <dsp:spPr>
        <a:xfrm>
          <a:off x="0" y="1296033"/>
          <a:ext cx="5641974" cy="10351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E3129F-2A08-4EF9-9466-54AB7367BBA7}">
      <dsp:nvSpPr>
        <dsp:cNvPr id="0" name=""/>
        <dsp:cNvSpPr/>
      </dsp:nvSpPr>
      <dsp:spPr>
        <a:xfrm>
          <a:off x="313145" y="1528951"/>
          <a:ext cx="569355" cy="5693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D8E10-D3C9-4F95-ACE9-DFFA3188E4B2}">
      <dsp:nvSpPr>
        <dsp:cNvPr id="0" name=""/>
        <dsp:cNvSpPr/>
      </dsp:nvSpPr>
      <dsp:spPr>
        <a:xfrm>
          <a:off x="1195647" y="1296033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Extremamente dependente do mercado petrolífero</a:t>
          </a:r>
          <a:endParaRPr lang="en-US" sz="1700" kern="1200" dirty="0"/>
        </a:p>
      </dsp:txBody>
      <dsp:txXfrm>
        <a:off x="1195647" y="1296033"/>
        <a:ext cx="4446327" cy="1035192"/>
      </dsp:txXfrm>
    </dsp:sp>
    <dsp:sp modelId="{27A0C37B-0245-4BF9-A582-D7B5120E6CF9}">
      <dsp:nvSpPr>
        <dsp:cNvPr id="0" name=""/>
        <dsp:cNvSpPr/>
      </dsp:nvSpPr>
      <dsp:spPr>
        <a:xfrm>
          <a:off x="0" y="2590024"/>
          <a:ext cx="5641974" cy="10351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9579A1-464F-4DB2-A485-DBF39948BB17}">
      <dsp:nvSpPr>
        <dsp:cNvPr id="0" name=""/>
        <dsp:cNvSpPr/>
      </dsp:nvSpPr>
      <dsp:spPr>
        <a:xfrm>
          <a:off x="313145" y="2822942"/>
          <a:ext cx="569355" cy="5693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FE319-6E10-496F-9894-66974C9A2DDA}">
      <dsp:nvSpPr>
        <dsp:cNvPr id="0" name=""/>
        <dsp:cNvSpPr/>
      </dsp:nvSpPr>
      <dsp:spPr>
        <a:xfrm>
          <a:off x="1237003" y="2579972"/>
          <a:ext cx="4404971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Sem lucros líquidos desde 2015</a:t>
          </a:r>
          <a:endParaRPr lang="en-US" sz="1700" kern="1200"/>
        </a:p>
      </dsp:txBody>
      <dsp:txXfrm>
        <a:off x="1237003" y="2579972"/>
        <a:ext cx="4404971" cy="1035192"/>
      </dsp:txXfrm>
    </dsp:sp>
    <dsp:sp modelId="{7BEF2354-7142-4109-A152-BB19BFBC2328}">
      <dsp:nvSpPr>
        <dsp:cNvPr id="0" name=""/>
        <dsp:cNvSpPr/>
      </dsp:nvSpPr>
      <dsp:spPr>
        <a:xfrm>
          <a:off x="3734536" y="2590024"/>
          <a:ext cx="1907438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734536" y="2590024"/>
        <a:ext cx="1907438" cy="1035192"/>
      </dsp:txXfrm>
    </dsp:sp>
    <dsp:sp modelId="{1E1926C8-41FD-435B-A2C5-030BED0663DB}">
      <dsp:nvSpPr>
        <dsp:cNvPr id="0" name=""/>
        <dsp:cNvSpPr/>
      </dsp:nvSpPr>
      <dsp:spPr>
        <a:xfrm>
          <a:off x="0" y="3884014"/>
          <a:ext cx="5641974" cy="10351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DC718F-12EB-46CD-B6EE-CA4FF1EAD15B}">
      <dsp:nvSpPr>
        <dsp:cNvPr id="0" name=""/>
        <dsp:cNvSpPr/>
      </dsp:nvSpPr>
      <dsp:spPr>
        <a:xfrm>
          <a:off x="313145" y="4116933"/>
          <a:ext cx="569355" cy="5693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272CC-F52E-4703-ADB5-A75D3700351E}">
      <dsp:nvSpPr>
        <dsp:cNvPr id="0" name=""/>
        <dsp:cNvSpPr/>
      </dsp:nvSpPr>
      <dsp:spPr>
        <a:xfrm>
          <a:off x="1195647" y="3884014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Recessões econômicas são especialmente destrutivas para as indústrias que utilizam seus produtos</a:t>
          </a:r>
          <a:endParaRPr lang="en-US" sz="1700" kern="1200"/>
        </a:p>
      </dsp:txBody>
      <dsp:txXfrm>
        <a:off x="1195647" y="3884014"/>
        <a:ext cx="4446327" cy="1035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8A037-FCE6-4D8D-92FB-BAE295F83CB8}">
      <dsp:nvSpPr>
        <dsp:cNvPr id="0" name=""/>
        <dsp:cNvSpPr/>
      </dsp:nvSpPr>
      <dsp:spPr>
        <a:xfrm>
          <a:off x="0" y="1591"/>
          <a:ext cx="5641974" cy="6783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8E913B-7837-4DDA-9EF0-15E07FBB6F31}">
      <dsp:nvSpPr>
        <dsp:cNvPr id="0" name=""/>
        <dsp:cNvSpPr/>
      </dsp:nvSpPr>
      <dsp:spPr>
        <a:xfrm>
          <a:off x="205202" y="154221"/>
          <a:ext cx="373094" cy="3730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AF5BF-9F7E-41DF-BEDA-10BC89EA974B}">
      <dsp:nvSpPr>
        <dsp:cNvPr id="0" name=""/>
        <dsp:cNvSpPr/>
      </dsp:nvSpPr>
      <dsp:spPr>
        <a:xfrm>
          <a:off x="783498" y="1591"/>
          <a:ext cx="4858476" cy="67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92" tIns="71792" rIns="71792" bIns="7179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Avanços nas tecnologias de extração </a:t>
          </a:r>
          <a:r>
            <a:rPr lang="pt-BR" sz="1800" kern="1200" err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pré</a:t>
          </a:r>
          <a:r>
            <a:rPr lang="pt-BR" sz="1800" kern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-sal</a:t>
          </a:r>
          <a:endParaRPr lang="en-US" sz="1800" kern="1200"/>
        </a:p>
      </dsp:txBody>
      <dsp:txXfrm>
        <a:off x="783498" y="1591"/>
        <a:ext cx="4858476" cy="678353"/>
      </dsp:txXfrm>
    </dsp:sp>
    <dsp:sp modelId="{C2753718-1136-407A-9D46-DD07B9D37918}">
      <dsp:nvSpPr>
        <dsp:cNvPr id="0" name=""/>
        <dsp:cNvSpPr/>
      </dsp:nvSpPr>
      <dsp:spPr>
        <a:xfrm>
          <a:off x="0" y="849534"/>
          <a:ext cx="5641974" cy="6783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E3129F-2A08-4EF9-9466-54AB7367BBA7}">
      <dsp:nvSpPr>
        <dsp:cNvPr id="0" name=""/>
        <dsp:cNvSpPr/>
      </dsp:nvSpPr>
      <dsp:spPr>
        <a:xfrm>
          <a:off x="205202" y="1002164"/>
          <a:ext cx="373094" cy="3730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D8E10-D3C9-4F95-ACE9-DFFA3188E4B2}">
      <dsp:nvSpPr>
        <dsp:cNvPr id="0" name=""/>
        <dsp:cNvSpPr/>
      </dsp:nvSpPr>
      <dsp:spPr>
        <a:xfrm>
          <a:off x="783498" y="849534"/>
          <a:ext cx="4858476" cy="67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92" tIns="71792" rIns="71792" bIns="7179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Booms econômicos </a:t>
          </a:r>
          <a:endParaRPr lang="en-US" sz="1800" kern="1200"/>
        </a:p>
      </dsp:txBody>
      <dsp:txXfrm>
        <a:off x="783498" y="849534"/>
        <a:ext cx="4858476" cy="678353"/>
      </dsp:txXfrm>
    </dsp:sp>
    <dsp:sp modelId="{27A0C37B-0245-4BF9-A582-D7B5120E6CF9}">
      <dsp:nvSpPr>
        <dsp:cNvPr id="0" name=""/>
        <dsp:cNvSpPr/>
      </dsp:nvSpPr>
      <dsp:spPr>
        <a:xfrm>
          <a:off x="0" y="1697476"/>
          <a:ext cx="5641974" cy="6783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9579A1-464F-4DB2-A485-DBF39948BB17}">
      <dsp:nvSpPr>
        <dsp:cNvPr id="0" name=""/>
        <dsp:cNvSpPr/>
      </dsp:nvSpPr>
      <dsp:spPr>
        <a:xfrm>
          <a:off x="205202" y="1850106"/>
          <a:ext cx="373094" cy="3730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FE319-6E10-496F-9894-66974C9A2DDA}">
      <dsp:nvSpPr>
        <dsp:cNvPr id="0" name=""/>
        <dsp:cNvSpPr/>
      </dsp:nvSpPr>
      <dsp:spPr>
        <a:xfrm>
          <a:off x="783498" y="1697476"/>
          <a:ext cx="4858476" cy="67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92" tIns="71792" rIns="71792" bIns="7179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Expansão no mercado CIS e Africano</a:t>
          </a:r>
          <a:endParaRPr lang="en-US" sz="1800" kern="1200"/>
        </a:p>
      </dsp:txBody>
      <dsp:txXfrm>
        <a:off x="783498" y="1697476"/>
        <a:ext cx="4858476" cy="678353"/>
      </dsp:txXfrm>
    </dsp:sp>
    <dsp:sp modelId="{3494E278-E658-416F-B3D9-45BC113E0C18}">
      <dsp:nvSpPr>
        <dsp:cNvPr id="0" name=""/>
        <dsp:cNvSpPr/>
      </dsp:nvSpPr>
      <dsp:spPr>
        <a:xfrm>
          <a:off x="0" y="2545419"/>
          <a:ext cx="5641974" cy="67835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35DBB-E0D4-45CE-8052-735987490571}">
      <dsp:nvSpPr>
        <dsp:cNvPr id="0" name=""/>
        <dsp:cNvSpPr/>
      </dsp:nvSpPr>
      <dsp:spPr>
        <a:xfrm>
          <a:off x="205202" y="2698048"/>
          <a:ext cx="373094" cy="3730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3BA0B-9EBD-48B0-A9B7-27E40C371D70}">
      <dsp:nvSpPr>
        <dsp:cNvPr id="0" name=""/>
        <dsp:cNvSpPr/>
      </dsp:nvSpPr>
      <dsp:spPr>
        <a:xfrm>
          <a:off x="783498" y="2545419"/>
          <a:ext cx="4858476" cy="67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92" tIns="71792" rIns="71792" bIns="7179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Joe Biden sinaliza que o investimento em energias verdes será um dos focos de sua presidência</a:t>
          </a:r>
          <a:endParaRPr lang="en-US" sz="1800" kern="1200"/>
        </a:p>
      </dsp:txBody>
      <dsp:txXfrm>
        <a:off x="783498" y="2545419"/>
        <a:ext cx="4858476" cy="678353"/>
      </dsp:txXfrm>
    </dsp:sp>
    <dsp:sp modelId="{62227E3C-32B1-4DF6-9E98-753E6D8E619D}">
      <dsp:nvSpPr>
        <dsp:cNvPr id="0" name=""/>
        <dsp:cNvSpPr/>
      </dsp:nvSpPr>
      <dsp:spPr>
        <a:xfrm>
          <a:off x="0" y="3393361"/>
          <a:ext cx="5641974" cy="6783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5FF347-3D4F-4CEF-BB17-AA141CBDC3A3}">
      <dsp:nvSpPr>
        <dsp:cNvPr id="0" name=""/>
        <dsp:cNvSpPr/>
      </dsp:nvSpPr>
      <dsp:spPr>
        <a:xfrm>
          <a:off x="205202" y="3545991"/>
          <a:ext cx="373094" cy="3730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16423-EFD0-4CB0-9C1E-73C90E76CFD2}">
      <dsp:nvSpPr>
        <dsp:cNvPr id="0" name=""/>
        <dsp:cNvSpPr/>
      </dsp:nvSpPr>
      <dsp:spPr>
        <a:xfrm>
          <a:off x="783498" y="3393361"/>
          <a:ext cx="4858476" cy="67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92" tIns="71792" rIns="71792" bIns="7179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Grandes inovações podem elevar substancialmente a lucratividade da empresa</a:t>
          </a:r>
          <a:endParaRPr lang="en-US" sz="1800" kern="1200"/>
        </a:p>
      </dsp:txBody>
      <dsp:txXfrm>
        <a:off x="783498" y="3393361"/>
        <a:ext cx="4858476" cy="678353"/>
      </dsp:txXfrm>
    </dsp:sp>
    <dsp:sp modelId="{1E1926C8-41FD-435B-A2C5-030BED0663DB}">
      <dsp:nvSpPr>
        <dsp:cNvPr id="0" name=""/>
        <dsp:cNvSpPr/>
      </dsp:nvSpPr>
      <dsp:spPr>
        <a:xfrm>
          <a:off x="0" y="4242896"/>
          <a:ext cx="5641974" cy="6783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DC718F-12EB-46CD-B6EE-CA4FF1EAD15B}">
      <dsp:nvSpPr>
        <dsp:cNvPr id="0" name=""/>
        <dsp:cNvSpPr/>
      </dsp:nvSpPr>
      <dsp:spPr>
        <a:xfrm>
          <a:off x="205202" y="4393933"/>
          <a:ext cx="373094" cy="3730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272CC-F52E-4703-ADB5-A75D3700351E}">
      <dsp:nvSpPr>
        <dsp:cNvPr id="0" name=""/>
        <dsp:cNvSpPr/>
      </dsp:nvSpPr>
      <dsp:spPr>
        <a:xfrm>
          <a:off x="783498" y="4241304"/>
          <a:ext cx="4858476" cy="67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92" tIns="71792" rIns="71792" bIns="7179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Como o OTG e o </a:t>
          </a:r>
          <a:r>
            <a:rPr lang="en-US" sz="1800" kern="1200" err="1"/>
            <a:t>uso</a:t>
          </a:r>
          <a:r>
            <a:rPr lang="en-US" sz="1800" kern="1200"/>
            <a:t> do </a:t>
          </a:r>
          <a:r>
            <a:rPr lang="en-US" sz="1800" kern="1200" err="1"/>
            <a:t>hidrogênio</a:t>
          </a:r>
          <a:r>
            <a:rPr lang="en-US" sz="1800" kern="1200"/>
            <a:t> </a:t>
          </a:r>
          <a:r>
            <a:rPr lang="en-US" sz="1800" kern="1200" err="1"/>
            <a:t>como</a:t>
          </a:r>
          <a:r>
            <a:rPr lang="en-US" sz="1800" kern="1200"/>
            <a:t> </a:t>
          </a:r>
          <a:r>
            <a:rPr lang="en-US" sz="1800" kern="1200" err="1"/>
            <a:t>combustível</a:t>
          </a:r>
          <a:endParaRPr lang="en-US" sz="1800" kern="1200"/>
        </a:p>
      </dsp:txBody>
      <dsp:txXfrm>
        <a:off x="783498" y="4241304"/>
        <a:ext cx="4858476" cy="6783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8A037-FCE6-4D8D-92FB-BAE295F83CB8}">
      <dsp:nvSpPr>
        <dsp:cNvPr id="0" name=""/>
        <dsp:cNvSpPr/>
      </dsp:nvSpPr>
      <dsp:spPr>
        <a:xfrm>
          <a:off x="0" y="2042"/>
          <a:ext cx="5641974" cy="10351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8E913B-7837-4DDA-9EF0-15E07FBB6F31}">
      <dsp:nvSpPr>
        <dsp:cNvPr id="0" name=""/>
        <dsp:cNvSpPr/>
      </dsp:nvSpPr>
      <dsp:spPr>
        <a:xfrm>
          <a:off x="313145" y="234960"/>
          <a:ext cx="569355" cy="5693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AF5BF-9F7E-41DF-BEDA-10BC89EA974B}">
      <dsp:nvSpPr>
        <dsp:cNvPr id="0" name=""/>
        <dsp:cNvSpPr/>
      </dsp:nvSpPr>
      <dsp:spPr>
        <a:xfrm>
          <a:off x="1195647" y="2042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Economia brasileira se recuperar (ainda mais) lentamente</a:t>
          </a:r>
          <a:endParaRPr lang="en-US" sz="2000" kern="1200"/>
        </a:p>
      </dsp:txBody>
      <dsp:txXfrm>
        <a:off x="1195647" y="2042"/>
        <a:ext cx="4446327" cy="1035192"/>
      </dsp:txXfrm>
    </dsp:sp>
    <dsp:sp modelId="{C2753718-1136-407A-9D46-DD07B9D37918}">
      <dsp:nvSpPr>
        <dsp:cNvPr id="0" name=""/>
        <dsp:cNvSpPr/>
      </dsp:nvSpPr>
      <dsp:spPr>
        <a:xfrm>
          <a:off x="0" y="1296033"/>
          <a:ext cx="5641974" cy="10351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E3129F-2A08-4EF9-9466-54AB7367BBA7}">
      <dsp:nvSpPr>
        <dsp:cNvPr id="0" name=""/>
        <dsp:cNvSpPr/>
      </dsp:nvSpPr>
      <dsp:spPr>
        <a:xfrm>
          <a:off x="313145" y="1528951"/>
          <a:ext cx="569355" cy="5693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D8E10-D3C9-4F95-ACE9-DFFA3188E4B2}">
      <dsp:nvSpPr>
        <dsp:cNvPr id="0" name=""/>
        <dsp:cNvSpPr/>
      </dsp:nvSpPr>
      <dsp:spPr>
        <a:xfrm>
          <a:off x="1195647" y="1296033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Recessões nos seus principais mercados (França, Brasil, Oriente Médio)</a:t>
          </a:r>
          <a:endParaRPr lang="en-US" sz="2000" kern="1200"/>
        </a:p>
      </dsp:txBody>
      <dsp:txXfrm>
        <a:off x="1195647" y="1296033"/>
        <a:ext cx="4446327" cy="1035192"/>
      </dsp:txXfrm>
    </dsp:sp>
    <dsp:sp modelId="{27A0C37B-0245-4BF9-A582-D7B5120E6CF9}">
      <dsp:nvSpPr>
        <dsp:cNvPr id="0" name=""/>
        <dsp:cNvSpPr/>
      </dsp:nvSpPr>
      <dsp:spPr>
        <a:xfrm>
          <a:off x="0" y="2590024"/>
          <a:ext cx="5641974" cy="10351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9579A1-464F-4DB2-A485-DBF39948BB17}">
      <dsp:nvSpPr>
        <dsp:cNvPr id="0" name=""/>
        <dsp:cNvSpPr/>
      </dsp:nvSpPr>
      <dsp:spPr>
        <a:xfrm>
          <a:off x="313145" y="2822942"/>
          <a:ext cx="569355" cy="5693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FE319-6E10-496F-9894-66974C9A2DDA}">
      <dsp:nvSpPr>
        <dsp:cNvPr id="0" name=""/>
        <dsp:cNvSpPr/>
      </dsp:nvSpPr>
      <dsp:spPr>
        <a:xfrm>
          <a:off x="1195647" y="2590024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Quedas no preço do petróleo</a:t>
          </a:r>
          <a:endParaRPr lang="en-US" sz="2000" kern="1200"/>
        </a:p>
      </dsp:txBody>
      <dsp:txXfrm>
        <a:off x="1195647" y="2590024"/>
        <a:ext cx="4446327" cy="1035192"/>
      </dsp:txXfrm>
    </dsp:sp>
    <dsp:sp modelId="{3494E278-E658-416F-B3D9-45BC113E0C18}">
      <dsp:nvSpPr>
        <dsp:cNvPr id="0" name=""/>
        <dsp:cNvSpPr/>
      </dsp:nvSpPr>
      <dsp:spPr>
        <a:xfrm>
          <a:off x="0" y="3884014"/>
          <a:ext cx="5641974" cy="10351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35DBB-E0D4-45CE-8052-735987490571}">
      <dsp:nvSpPr>
        <dsp:cNvPr id="0" name=""/>
        <dsp:cNvSpPr/>
      </dsp:nvSpPr>
      <dsp:spPr>
        <a:xfrm>
          <a:off x="313145" y="4116933"/>
          <a:ext cx="569355" cy="5693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3BA0B-9EBD-48B0-A9B7-27E40C371D70}">
      <dsp:nvSpPr>
        <dsp:cNvPr id="0" name=""/>
        <dsp:cNvSpPr/>
      </dsp:nvSpPr>
      <dsp:spPr>
        <a:xfrm>
          <a:off x="1195647" y="3884014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UMA PANDEMIA MUNDIAL</a:t>
          </a:r>
          <a:endParaRPr lang="en-US" sz="2000" kern="1200"/>
        </a:p>
      </dsp:txBody>
      <dsp:txXfrm>
        <a:off x="1195647" y="3884014"/>
        <a:ext cx="4446327" cy="1035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12879-AD26-410E-A7EC-65E1F9595F5B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DE9AB-1E23-46BF-A503-319D19B73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8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DE9AB-1E23-46BF-A503-319D19B730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32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4A27BA9-B76D-4FAA-9E0B-C00E5939DE4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0AA8-36BD-4657-830D-BDB2651EACC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141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27BA9-B76D-4FAA-9E0B-C00E5939DE4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0AA8-36BD-4657-830D-BDB2651EA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7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27BA9-B76D-4FAA-9E0B-C00E5939DE4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0AA8-36BD-4657-830D-BDB2651EACC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7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27BA9-B76D-4FAA-9E0B-C00E5939DE4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0AA8-36BD-4657-830D-BDB2651EA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20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27BA9-B76D-4FAA-9E0B-C00E5939DE4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0AA8-36BD-4657-830D-BDB2651EACC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406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27BA9-B76D-4FAA-9E0B-C00E5939DE4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0AA8-36BD-4657-830D-BDB2651EA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53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27BA9-B76D-4FAA-9E0B-C00E5939DE4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0AA8-36BD-4657-830D-BDB2651EA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52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27BA9-B76D-4FAA-9E0B-C00E5939DE4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0AA8-36BD-4657-830D-BDB2651EA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29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27BA9-B76D-4FAA-9E0B-C00E5939DE4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0AA8-36BD-4657-830D-BDB2651EA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27BA9-B76D-4FAA-9E0B-C00E5939DE4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0AA8-36BD-4657-830D-BDB2651EA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0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27BA9-B76D-4FAA-9E0B-C00E5939DE4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0AA8-36BD-4657-830D-BDB2651EACC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284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4A27BA9-B76D-4FAA-9E0B-C00E5939DE4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52D0AA8-36BD-4657-830D-BDB2651EACC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97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2364E51-8346-441A-B17B-46D207A007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3" r="11682" b="1"/>
          <a:stretch/>
        </p:blipFill>
        <p:spPr bwMode="auto">
          <a:xfrm>
            <a:off x="20" y="3429000"/>
            <a:ext cx="609598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Vallourec Pipes">
            <a:extLst>
              <a:ext uri="{FF2B5EF4-FFF2-40B4-BE49-F238E27FC236}">
                <a16:creationId xmlns:a16="http://schemas.microsoft.com/office/drawing/2014/main" id="{FA9E6686-B025-41DB-823C-2D1E9B037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6" r="-2" b="-2"/>
          <a:stretch/>
        </p:blipFill>
        <p:spPr bwMode="auto">
          <a:xfrm>
            <a:off x="20" y="10"/>
            <a:ext cx="6095980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026D35-E496-45C2-B392-D67A74D5DB5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5" r="1" b="35238"/>
          <a:stretch/>
        </p:blipFill>
        <p:spPr bwMode="auto">
          <a:xfrm>
            <a:off x="6096000" y="10"/>
            <a:ext cx="6096000" cy="3428990"/>
          </a:xfrm>
          <a:prstGeom prst="rect">
            <a:avLst/>
          </a:prstGeom>
          <a:noFill/>
        </p:spPr>
      </p:pic>
      <p:pic>
        <p:nvPicPr>
          <p:cNvPr id="1032" name="Picture 8" descr="Image result for Vallourec Pipes">
            <a:extLst>
              <a:ext uri="{FF2B5EF4-FFF2-40B4-BE49-F238E27FC236}">
                <a16:creationId xmlns:a16="http://schemas.microsoft.com/office/drawing/2014/main" id="{A9AA034D-8297-4ECC-BA84-552CC5943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4" b="2116"/>
          <a:stretch/>
        </p:blipFill>
        <p:spPr bwMode="auto">
          <a:xfrm>
            <a:off x="6096000" y="3429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3EA16F-3A99-428B-B584-1CFFBAB8C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5196" y="2708132"/>
            <a:ext cx="4649547" cy="1441736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algn="ctr"/>
            <a:r>
              <a:rPr lang="pt-BR" sz="2400" dirty="0">
                <a:solidFill>
                  <a:schemeClr val="accent2">
                    <a:lumMod val="75000"/>
                  </a:schemeClr>
                </a:solidFill>
              </a:rPr>
              <a:t>VALUATION</a:t>
            </a:r>
            <a:br>
              <a:rPr lang="pt-BR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t-BR" sz="5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sz="5400" b="1" dirty="0">
                <a:solidFill>
                  <a:schemeClr val="accent2">
                    <a:lumMod val="75000"/>
                  </a:schemeClr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VALLOUREC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B068E8-2AB4-4F53-ACA2-58A0680CF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9654" y="4798293"/>
            <a:ext cx="2890565" cy="1597382"/>
          </a:xfrm>
          <a:noFill/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pt-BR" sz="1600" b="1" dirty="0">
                <a:solidFill>
                  <a:schemeClr val="accent3">
                    <a:lumMod val="75000"/>
                  </a:schemeClr>
                </a:solidFill>
              </a:rPr>
              <a:t>Otávio Oliveira Bopp                       Graduando em economia pela FGV-EPGE otavio2809@hotmail.com                 Professor: Edson Gonçalves.</a:t>
            </a:r>
          </a:p>
          <a:p>
            <a:pPr algn="l">
              <a:lnSpc>
                <a:spcPct val="110000"/>
              </a:lnSpc>
            </a:pP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38" name="Picture 14" descr="Image result for V&amp;M tubes logo">
            <a:extLst>
              <a:ext uri="{FF2B5EF4-FFF2-40B4-BE49-F238E27FC236}">
                <a16:creationId xmlns:a16="http://schemas.microsoft.com/office/drawing/2014/main" id="{CE5934EC-ADD3-4FD9-838A-D80A0C820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637"/>
            <a:ext cx="1103758" cy="113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86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Tecnipile® Vallourec">
            <a:extLst>
              <a:ext uri="{FF2B5EF4-FFF2-40B4-BE49-F238E27FC236}">
                <a16:creationId xmlns:a16="http://schemas.microsoft.com/office/drawing/2014/main" id="{3BC361E0-AD33-43A5-95B7-EE533B75D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9" r="-3" b="17269"/>
          <a:stretch/>
        </p:blipFill>
        <p:spPr bwMode="auto">
          <a:xfrm>
            <a:off x="2" y="-6235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ee the source image">
            <a:extLst>
              <a:ext uri="{FF2B5EF4-FFF2-40B4-BE49-F238E27FC236}">
                <a16:creationId xmlns:a16="http://schemas.microsoft.com/office/drawing/2014/main" id="{F375357E-5F6D-4C5A-8270-0841E7226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0" r="-3" b="-3"/>
          <a:stretch/>
        </p:blipFill>
        <p:spPr bwMode="auto">
          <a:xfrm>
            <a:off x="7381876" y="10"/>
            <a:ext cx="4810125" cy="250182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Amusement Rides">
            <a:extLst>
              <a:ext uri="{FF2B5EF4-FFF2-40B4-BE49-F238E27FC236}">
                <a16:creationId xmlns:a16="http://schemas.microsoft.com/office/drawing/2014/main" id="{862D902A-E945-4EF8-B028-A1AE3B412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7" r="5" b="22443"/>
          <a:stretch/>
        </p:blipFill>
        <p:spPr bwMode="auto">
          <a:xfrm>
            <a:off x="4675537" y="-623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ivil Construction Stadium ">
            <a:extLst>
              <a:ext uri="{FF2B5EF4-FFF2-40B4-BE49-F238E27FC236}">
                <a16:creationId xmlns:a16="http://schemas.microsoft.com/office/drawing/2014/main" id="{DB068C29-220C-4D55-8502-0A3D40F3C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8039"/>
          <a:stretch/>
        </p:blipFill>
        <p:spPr bwMode="auto">
          <a:xfrm>
            <a:off x="5353049" y="2660089"/>
            <a:ext cx="6838950" cy="4197911"/>
          </a:xfrm>
          <a:custGeom>
            <a:avLst/>
            <a:gdLst/>
            <a:ahLst/>
            <a:cxnLst/>
            <a:rect l="l" t="t" r="r" b="b"/>
            <a:pathLst>
              <a:path w="6838950" h="4197911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4791200" y="0"/>
                </a:lnTo>
                <a:lnTo>
                  <a:pt x="6838950" y="0"/>
                </a:lnTo>
                <a:lnTo>
                  <a:pt x="6838950" y="4197911"/>
                </a:lnTo>
                <a:lnTo>
                  <a:pt x="0" y="41979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80BE93-64B7-4ACC-BAE8-5C0AFCE6D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8" y="3098042"/>
            <a:ext cx="5308979" cy="852985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rgbClr val="FFFFFF"/>
                </a:solidFill>
              </a:rPr>
              <a:t>Construção &amp; Indústria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4C6DE-9AA8-405D-86EA-78D7C76FF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8" y="3951027"/>
            <a:ext cx="4746863" cy="2130364"/>
          </a:xfrm>
        </p:spPr>
        <p:txBody>
          <a:bodyPr anchor="ctr">
            <a:normAutofit/>
          </a:bodyPr>
          <a:lstStyle/>
          <a:p>
            <a:r>
              <a:rPr lang="pt-BR" sz="2000" dirty="0">
                <a:solidFill>
                  <a:srgbClr val="FFFFFF"/>
                </a:solidFill>
              </a:rPr>
              <a:t>Estádios de alta capacidade</a:t>
            </a:r>
          </a:p>
          <a:p>
            <a:r>
              <a:rPr lang="pt-BR" sz="2000" dirty="0">
                <a:solidFill>
                  <a:srgbClr val="FFFFFF"/>
                </a:solidFill>
              </a:rPr>
              <a:t>Fundações para prédios</a:t>
            </a:r>
          </a:p>
          <a:p>
            <a:r>
              <a:rPr lang="pt-BR" sz="2000" dirty="0">
                <a:solidFill>
                  <a:srgbClr val="FFFFFF"/>
                </a:solidFill>
              </a:rPr>
              <a:t>Montanhas-russas</a:t>
            </a:r>
          </a:p>
          <a:p>
            <a:r>
              <a:rPr lang="pt-BR" sz="2000" dirty="0">
                <a:solidFill>
                  <a:srgbClr val="FFFFFF"/>
                </a:solidFill>
              </a:rPr>
              <a:t>No maquinário de fábricas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8200" name="Picture 8" descr="See the source image">
            <a:extLst>
              <a:ext uri="{FF2B5EF4-FFF2-40B4-BE49-F238E27FC236}">
                <a16:creationId xmlns:a16="http://schemas.microsoft.com/office/drawing/2014/main" id="{88DAE592-3A76-4212-B76C-604E9E8CB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85" b="1"/>
          <a:stretch/>
        </p:blipFill>
        <p:spPr bwMode="auto">
          <a:xfrm>
            <a:off x="2268501" y="10"/>
            <a:ext cx="3393943" cy="2502833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091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1CE83-10D2-48FE-B821-C2515462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522604"/>
            <a:ext cx="3150129" cy="1544422"/>
          </a:xfrm>
        </p:spPr>
        <p:txBody>
          <a:bodyPr anchor="b">
            <a:normAutofit/>
          </a:bodyPr>
          <a:lstStyle/>
          <a:p>
            <a:r>
              <a:rPr lang="pt-BR" sz="4000" dirty="0"/>
              <a:t>Indústria Automotiva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A3591-29E4-4444-802A-FE15FE91E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150131" cy="3272324"/>
          </a:xfrm>
        </p:spPr>
        <p:txBody>
          <a:bodyPr anchor="t">
            <a:normAutofit/>
          </a:bodyPr>
          <a:lstStyle/>
          <a:p>
            <a:r>
              <a:rPr lang="pt-BR" sz="2000" dirty="0"/>
              <a:t>Maquinário agrícola</a:t>
            </a:r>
          </a:p>
          <a:p>
            <a:r>
              <a:rPr lang="pt-BR" sz="2000" dirty="0"/>
              <a:t>Caminhões</a:t>
            </a:r>
          </a:p>
          <a:p>
            <a:r>
              <a:rPr lang="pt-BR" sz="2000" dirty="0"/>
              <a:t>Trailers</a:t>
            </a:r>
          </a:p>
          <a:p>
            <a:r>
              <a:rPr lang="pt-BR" sz="2000" dirty="0"/>
              <a:t>Carros</a:t>
            </a:r>
            <a:endParaRPr lang="en-US" sz="2000" dirty="0"/>
          </a:p>
        </p:txBody>
      </p:sp>
      <p:pic>
        <p:nvPicPr>
          <p:cNvPr id="9222" name="Picture 6" descr="Image result for heavy agricultural machinery">
            <a:extLst>
              <a:ext uri="{FF2B5EF4-FFF2-40B4-BE49-F238E27FC236}">
                <a16:creationId xmlns:a16="http://schemas.microsoft.com/office/drawing/2014/main" id="{4228EE7C-B9D5-452A-B3BB-1FBEB4D51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8" r="11217"/>
          <a:stretch/>
        </p:blipFill>
        <p:spPr bwMode="auto">
          <a:xfrm>
            <a:off x="4601056" y="10"/>
            <a:ext cx="3749040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E810E19A-11BD-4968-B3C0-CB334CC09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4" b="1003"/>
          <a:stretch/>
        </p:blipFill>
        <p:spPr bwMode="auto">
          <a:xfrm>
            <a:off x="8442960" y="10"/>
            <a:ext cx="3749040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See the source image">
            <a:extLst>
              <a:ext uri="{FF2B5EF4-FFF2-40B4-BE49-F238E27FC236}">
                <a16:creationId xmlns:a16="http://schemas.microsoft.com/office/drawing/2014/main" id="{60BC983E-CB59-4CB9-B1B6-111FFF0CC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19484" b="-4"/>
          <a:stretch/>
        </p:blipFill>
        <p:spPr bwMode="auto">
          <a:xfrm>
            <a:off x="4601056" y="3474722"/>
            <a:ext cx="3749040" cy="338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See the source image">
            <a:extLst>
              <a:ext uri="{FF2B5EF4-FFF2-40B4-BE49-F238E27FC236}">
                <a16:creationId xmlns:a16="http://schemas.microsoft.com/office/drawing/2014/main" id="{10BBAD73-3388-40AA-85E3-FC2AAE79A7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6" r="13555" b="-4"/>
          <a:stretch/>
        </p:blipFill>
        <p:spPr bwMode="auto">
          <a:xfrm>
            <a:off x="8442960" y="3474719"/>
            <a:ext cx="3749040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82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EB11-BE7B-4E0A-82EB-E98D6A97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Mas </a:t>
            </a:r>
            <a:r>
              <a:rPr lang="en-US" dirty="0" err="1">
                <a:solidFill>
                  <a:schemeClr val="tx1"/>
                </a:solidFill>
              </a:rPr>
              <a:t>acima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tudo</a:t>
            </a:r>
            <a:r>
              <a:rPr lang="en-US" dirty="0">
                <a:solidFill>
                  <a:schemeClr val="tx1"/>
                </a:solidFill>
              </a:rPr>
              <a:t>...</a:t>
            </a:r>
          </a:p>
        </p:txBody>
      </p:sp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8DFAE85F-2241-4357-B44C-E8F53961BF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" r="25430" b="2"/>
          <a:stretch/>
        </p:blipFill>
        <p:spPr bwMode="auto">
          <a:xfrm>
            <a:off x="4654297" y="10"/>
            <a:ext cx="753770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35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offshore oil">
            <a:extLst>
              <a:ext uri="{FF2B5EF4-FFF2-40B4-BE49-F238E27FC236}">
                <a16:creationId xmlns:a16="http://schemas.microsoft.com/office/drawing/2014/main" id="{0B564C5B-7D4B-4A34-BB3F-A6725D9D5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9" r="-3" b="-3"/>
          <a:stretch/>
        </p:blipFill>
        <p:spPr bwMode="auto"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See the source image">
            <a:extLst>
              <a:ext uri="{FF2B5EF4-FFF2-40B4-BE49-F238E27FC236}">
                <a16:creationId xmlns:a16="http://schemas.microsoft.com/office/drawing/2014/main" id="{478D018D-670D-4693-990D-CF8C24228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8" r="2375" b="2"/>
          <a:stretch/>
        </p:blipFill>
        <p:spPr bwMode="auto"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offshore oil">
            <a:extLst>
              <a:ext uri="{FF2B5EF4-FFF2-40B4-BE49-F238E27FC236}">
                <a16:creationId xmlns:a16="http://schemas.microsoft.com/office/drawing/2014/main" id="{946B9527-4A19-402D-8AC0-B17029E04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4" r="2" b="2"/>
          <a:stretch/>
        </p:blipFill>
        <p:spPr bwMode="auto"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410434-6196-4F6F-B27D-0B90E8560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 dirty="0">
                <a:latin typeface="+mj-lt"/>
                <a:ea typeface="+mj-ea"/>
                <a:cs typeface="+mj-cs"/>
              </a:rPr>
              <a:t>Na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Indústria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Petroquímica</a:t>
            </a:r>
            <a:endParaRPr lang="en-US" sz="28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6A92-DF43-4B9C-8E7D-3E1FD9ACC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1700" kern="1200" dirty="0">
                <a:latin typeface="+mn-lt"/>
                <a:ea typeface="+mn-ea"/>
                <a:cs typeface="+mn-cs"/>
              </a:rPr>
              <a:t>A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indústria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petroquímica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é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altamente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lucrativa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, com altos custos para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iniciar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uma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extração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. É de extrema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importância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que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os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tubos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utilizados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sejam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resistentes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r>
              <a:rPr lang="en-US" sz="1700" kern="1200" dirty="0">
                <a:latin typeface="+mn-lt"/>
                <a:ea typeface="+mn-ea"/>
                <a:cs typeface="+mn-cs"/>
              </a:rPr>
              <a:t>Em um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ambiente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como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o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pré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sal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,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onde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é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preciso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eficiência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máxima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para um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extração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segura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e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lucrativa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,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tubos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premium Vallourec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são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um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requerimento</a:t>
            </a:r>
            <a:endParaRPr lang="en-US" sz="17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700" dirty="0" err="1"/>
              <a:t>Seus</a:t>
            </a:r>
            <a:r>
              <a:rPr lang="en-US" sz="1700" dirty="0"/>
              <a:t> </a:t>
            </a:r>
            <a:r>
              <a:rPr lang="en-US" sz="1700" dirty="0" err="1"/>
              <a:t>tubos</a:t>
            </a:r>
            <a:r>
              <a:rPr lang="en-US" sz="1700" dirty="0"/>
              <a:t> </a:t>
            </a:r>
            <a:r>
              <a:rPr lang="en-US" sz="1700" dirty="0" err="1"/>
              <a:t>também</a:t>
            </a:r>
            <a:r>
              <a:rPr lang="en-US" sz="1700" dirty="0"/>
              <a:t> </a:t>
            </a:r>
            <a:r>
              <a:rPr lang="en-US" sz="1700" dirty="0" err="1"/>
              <a:t>são</a:t>
            </a:r>
            <a:r>
              <a:rPr lang="en-US" sz="1700" dirty="0"/>
              <a:t> </a:t>
            </a:r>
            <a:r>
              <a:rPr lang="en-US" sz="1700" dirty="0" err="1"/>
              <a:t>utilizados</a:t>
            </a:r>
            <a:r>
              <a:rPr lang="en-US" sz="1700" dirty="0"/>
              <a:t> para construer </a:t>
            </a:r>
            <a:r>
              <a:rPr lang="en-US" sz="1700" dirty="0" err="1"/>
              <a:t>gasodutos</a:t>
            </a:r>
            <a:r>
              <a:rPr lang="en-US" sz="1700" dirty="0"/>
              <a:t> e </a:t>
            </a:r>
            <a:r>
              <a:rPr lang="en-US" sz="1700" dirty="0" err="1"/>
              <a:t>oleodutos</a:t>
            </a:r>
            <a:endParaRPr lang="en-US" sz="17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17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11272" name="Picture 8" descr="See the source image">
            <a:extLst>
              <a:ext uri="{FF2B5EF4-FFF2-40B4-BE49-F238E27FC236}">
                <a16:creationId xmlns:a16="http://schemas.microsoft.com/office/drawing/2014/main" id="{C6456D91-DD08-4E16-98FF-3707B97FF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5" r="7282" b="1"/>
          <a:stretch/>
        </p:blipFill>
        <p:spPr bwMode="auto"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877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4FFD0-44ED-42AC-A1B7-5FD842E26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3" y="482321"/>
            <a:ext cx="4584728" cy="5735599"/>
          </a:xfrm>
        </p:spPr>
        <p:txBody>
          <a:bodyPr>
            <a:normAutofit/>
          </a:bodyPr>
          <a:lstStyle/>
          <a:p>
            <a:pPr algn="just"/>
            <a:r>
              <a:rPr lang="pt-BR" sz="2000" dirty="0">
                <a:solidFill>
                  <a:srgbClr val="FFFFFF"/>
                </a:solidFill>
              </a:rPr>
              <a:t>Tubos de aço sem costura são um produto intermediário com inúmeras aplicações. </a:t>
            </a:r>
          </a:p>
          <a:p>
            <a:pPr algn="just"/>
            <a:r>
              <a:rPr lang="pt-BR" sz="2000" dirty="0">
                <a:solidFill>
                  <a:srgbClr val="FFFFFF"/>
                </a:solidFill>
              </a:rPr>
              <a:t>A Vallourec crava seu nicho neste mercado, fabricando tubos que são utilizados em carros comuns ou extintores de incêndio, até à fundação de complexos arranha-céus.</a:t>
            </a:r>
          </a:p>
          <a:p>
            <a:pPr algn="just"/>
            <a:r>
              <a:rPr lang="pt-BR" sz="2000" dirty="0">
                <a:solidFill>
                  <a:srgbClr val="FFFFFF"/>
                </a:solidFill>
              </a:rPr>
              <a:t>Tubos mais resistentes permitem mais longevidade para sua aplicação, menos gastos com manutenção, e a possibilidade de enfrentar as pressões de uma virada brusca em um carro de fórmula 1, ou submergir quilômetros de oceano para chegar no </a:t>
            </a:r>
            <a:r>
              <a:rPr lang="pt-BR" sz="2000" dirty="0" err="1">
                <a:solidFill>
                  <a:srgbClr val="FFFFFF"/>
                </a:solidFill>
              </a:rPr>
              <a:t>pré</a:t>
            </a:r>
            <a:r>
              <a:rPr lang="pt-BR" sz="2000" dirty="0">
                <a:solidFill>
                  <a:srgbClr val="FFFFFF"/>
                </a:solidFill>
              </a:rPr>
              <a:t>-sal.</a:t>
            </a:r>
          </a:p>
          <a:p>
            <a:pPr algn="just"/>
            <a:r>
              <a:rPr lang="pt-BR" sz="2000" dirty="0">
                <a:solidFill>
                  <a:srgbClr val="FFFFFF"/>
                </a:solidFill>
              </a:rPr>
              <a:t>Sua alta especialização permite que a Vallourec seja uma líder mundial no seu não tão pequeno nicho.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0C81FF3-02FD-4780-8218-A27CC36AA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1418"/>
            <a:ext cx="5455921" cy="245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8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95B4D-56BB-47EA-A02B-3A6F2205B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 fontScale="92500"/>
          </a:bodyPr>
          <a:lstStyle/>
          <a:p>
            <a:pPr algn="just">
              <a:lnSpc>
                <a:spcPct val="90000"/>
              </a:lnSpc>
            </a:pPr>
            <a:r>
              <a:rPr lang="pt-BR" dirty="0"/>
              <a:t>O setor petroquímico é responsável por aproximadamente 70% do lucro da Vallourec.</a:t>
            </a:r>
          </a:p>
          <a:p>
            <a:pPr algn="just">
              <a:lnSpc>
                <a:spcPct val="90000"/>
              </a:lnSpc>
            </a:pPr>
            <a:r>
              <a:rPr lang="pt-BR" dirty="0"/>
              <a:t>A empresa vem  buscando se tornar mais verde, investindo na produção de energia renovável e fechando suas usinas termelétricas. </a:t>
            </a:r>
          </a:p>
          <a:p>
            <a:pPr algn="just">
              <a:lnSpc>
                <a:spcPct val="90000"/>
              </a:lnSpc>
            </a:pPr>
            <a:r>
              <a:rPr lang="pt-BR" dirty="0"/>
              <a:t>A diminuição da porcentagem de renda vindo da produção de energia nas receitas brutas indica que o mercado de energia limpa não vem sendo lucrativo o suficiente para saciar o fechamento de suas usinas termelétricas.</a:t>
            </a:r>
          </a:p>
          <a:p>
            <a:pPr algn="just">
              <a:lnSpc>
                <a:spcPct val="90000"/>
              </a:lnSpc>
            </a:pPr>
            <a:r>
              <a:rPr lang="pt-BR" dirty="0"/>
              <a:t>Substituir o petróleo continua um sonho distante</a:t>
            </a: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C311851-FB5C-434F-B627-95B22B4B71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5103032"/>
              </p:ext>
            </p:extLst>
          </p:nvPr>
        </p:nvGraphicFramePr>
        <p:xfrm>
          <a:off x="653484" y="2548281"/>
          <a:ext cx="5640636" cy="3662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55487C6-E8BB-4F47-8612-B325E25BBCFE}"/>
              </a:ext>
            </a:extLst>
          </p:cNvPr>
          <p:cNvSpPr txBox="1"/>
          <p:nvPr/>
        </p:nvSpPr>
        <p:spPr>
          <a:xfrm>
            <a:off x="843379" y="472440"/>
            <a:ext cx="1070031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/>
              <a:t>PARTICIPAÇÃO DE CADA SETOR NAS RECEITAS BRUTAS VALLOUREC 2010-2020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31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5372-CA37-44FC-8755-B52CA7F12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11036903" cy="1784455"/>
          </a:xfrm>
        </p:spPr>
        <p:txBody>
          <a:bodyPr/>
          <a:lstStyle/>
          <a:p>
            <a:pPr algn="ctr"/>
            <a:r>
              <a:rPr lang="pt-BR" sz="3600" dirty="0"/>
              <a:t>Quedas no preço do BARRIL DE petróleo correspondem com quedas na renda da Vallourec</a:t>
            </a:r>
            <a:br>
              <a:rPr lang="pt-BR" dirty="0"/>
            </a:br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3A2B83A-D034-48E7-ABA8-9752F10B32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943043"/>
              </p:ext>
            </p:extLst>
          </p:nvPr>
        </p:nvGraphicFramePr>
        <p:xfrm>
          <a:off x="6095999" y="2185405"/>
          <a:ext cx="5851482" cy="4044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0338F42-2DD9-4082-9DCA-AA84FB1C413C}"/>
              </a:ext>
            </a:extLst>
          </p:cNvPr>
          <p:cNvSpPr txBox="1"/>
          <p:nvPr/>
        </p:nvSpPr>
        <p:spPr>
          <a:xfrm>
            <a:off x="7051090" y="6381167"/>
            <a:ext cx="4667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Ano</a:t>
            </a:r>
            <a:r>
              <a:rPr lang="en-US" sz="1200" dirty="0"/>
              <a:t> 1 = 2010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B1EAA52-9DBE-4225-9F22-218837A85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2159150"/>
            <a:ext cx="5449889" cy="396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41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62592-CC84-4EB7-8DE5-057B5AA6F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pt-BR" sz="7200" dirty="0"/>
              <a:t>Análise SWOT</a:t>
            </a:r>
            <a:endParaRPr lang="en-US" sz="7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10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05EB76-C8CC-4269-B675-C7341332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STRENGHTS</a:t>
            </a:r>
            <a:b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4A1FE4-73D6-4F31-B22A-E6C35D6D7A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5260067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A2DEB47-2E8F-48A7-AFBA-075A0F612738}"/>
              </a:ext>
            </a:extLst>
          </p:cNvPr>
          <p:cNvSpPr/>
          <p:nvPr/>
        </p:nvSpPr>
        <p:spPr>
          <a:xfrm>
            <a:off x="0" y="4373880"/>
            <a:ext cx="4998720" cy="24841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26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EB76-C8CC-4269-B675-C7341332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936" y="643467"/>
            <a:ext cx="3988822" cy="5571066"/>
          </a:xfrm>
        </p:spPr>
        <p:txBody>
          <a:bodyPr>
            <a:normAutofit/>
          </a:bodyPr>
          <a:lstStyle/>
          <a:p>
            <a:r>
              <a:rPr lang="pt-BR" sz="4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WEAKNESSes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4A1FE4-73D6-4F31-B22A-E6C35D6D7A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5134663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A2DEB47-2E8F-48A7-AFBA-075A0F612738}"/>
              </a:ext>
            </a:extLst>
          </p:cNvPr>
          <p:cNvSpPr/>
          <p:nvPr/>
        </p:nvSpPr>
        <p:spPr>
          <a:xfrm>
            <a:off x="0" y="4373880"/>
            <a:ext cx="4998720" cy="24841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A035DD-EA85-44E0-BB9E-49967A79FD63}"/>
              </a:ext>
            </a:extLst>
          </p:cNvPr>
          <p:cNvSpPr/>
          <p:nvPr/>
        </p:nvSpPr>
        <p:spPr>
          <a:xfrm>
            <a:off x="-1" y="-1"/>
            <a:ext cx="4648199" cy="43738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96B2E-5D71-48A3-B453-F7C81531753B}"/>
              </a:ext>
            </a:extLst>
          </p:cNvPr>
          <p:cNvSpPr txBox="1"/>
          <p:nvPr/>
        </p:nvSpPr>
        <p:spPr>
          <a:xfrm>
            <a:off x="321547" y="2533227"/>
            <a:ext cx="380832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5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WEAKNESSES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78960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4325-AB4D-4DF5-9165-DEDA9C3E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 dirty="0"/>
              <a:t>A </a:t>
            </a:r>
            <a:r>
              <a:rPr lang="en-US" sz="3000" b="1" dirty="0" err="1"/>
              <a:t>história</a:t>
            </a:r>
            <a:r>
              <a:rPr lang="en-US" sz="3000" b="1" dirty="0"/>
              <a:t> da Vallourec se </a:t>
            </a:r>
            <a:r>
              <a:rPr lang="en-US" sz="3000" b="1" dirty="0" err="1"/>
              <a:t>confunde</a:t>
            </a:r>
            <a:r>
              <a:rPr lang="en-US" sz="3000" b="1" dirty="0"/>
              <a:t> com a da </a:t>
            </a:r>
            <a:r>
              <a:rPr lang="en-US" sz="3000" b="1" dirty="0" err="1"/>
              <a:t>sua</a:t>
            </a:r>
            <a:r>
              <a:rPr lang="en-US" sz="3000" b="1" dirty="0"/>
              <a:t> </a:t>
            </a:r>
            <a:r>
              <a:rPr lang="en-US" sz="3000" b="1" dirty="0" err="1"/>
              <a:t>antiga</a:t>
            </a:r>
            <a:r>
              <a:rPr lang="en-US" sz="3000" b="1" dirty="0"/>
              <a:t> </a:t>
            </a:r>
            <a:r>
              <a:rPr lang="en-US" sz="3000" b="1" dirty="0" err="1"/>
              <a:t>parceira</a:t>
            </a:r>
            <a:r>
              <a:rPr lang="en-US" sz="3000" b="1" dirty="0"/>
              <a:t> – </a:t>
            </a:r>
            <a:r>
              <a:rPr lang="en-US" sz="3000" b="1" dirty="0" err="1"/>
              <a:t>Mannesman</a:t>
            </a:r>
            <a:r>
              <a:rPr lang="en-US" sz="3000" b="1" dirty="0"/>
              <a:t>, &amp; com a </a:t>
            </a:r>
            <a:r>
              <a:rPr lang="en-US" sz="3000" b="1" dirty="0" err="1"/>
              <a:t>criação</a:t>
            </a:r>
            <a:r>
              <a:rPr lang="en-US" sz="3000" b="1" dirty="0"/>
              <a:t> do </a:t>
            </a:r>
            <a:r>
              <a:rPr lang="en-US" sz="3000" b="1" dirty="0" err="1"/>
              <a:t>tubo</a:t>
            </a:r>
            <a:r>
              <a:rPr lang="en-US" sz="3000" b="1" dirty="0"/>
              <a:t> de </a:t>
            </a:r>
            <a:r>
              <a:rPr lang="en-US" sz="3000" b="1" dirty="0" err="1"/>
              <a:t>aço</a:t>
            </a:r>
            <a:r>
              <a:rPr lang="en-US" sz="3000" b="1" dirty="0"/>
              <a:t> </a:t>
            </a:r>
            <a:r>
              <a:rPr lang="en-US" sz="3000" b="1" dirty="0" err="1"/>
              <a:t>sem</a:t>
            </a:r>
            <a:r>
              <a:rPr lang="en-US" sz="3000" b="1" dirty="0"/>
              <a:t> </a:t>
            </a:r>
            <a:r>
              <a:rPr lang="en-US" sz="3000" b="1" dirty="0" err="1"/>
              <a:t>costura</a:t>
            </a:r>
            <a:endParaRPr lang="en-US" sz="3000" b="1" dirty="0"/>
          </a:p>
        </p:txBody>
      </p:sp>
      <p:pic>
        <p:nvPicPr>
          <p:cNvPr id="2050" name="Picture 2" descr="Image result for mannesman brothers">
            <a:extLst>
              <a:ext uri="{FF2B5EF4-FFF2-40B4-BE49-F238E27FC236}">
                <a16:creationId xmlns:a16="http://schemas.microsoft.com/office/drawing/2014/main" id="{C39A8969-878E-4469-AFBF-317ED15832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7" r="2631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F61E37AE-2327-4ABB-9212-DA307BFFF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052" y="0"/>
            <a:ext cx="48577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923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EB76-C8CC-4269-B675-C7341332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STRENGHTS</a:t>
            </a:r>
            <a:b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4A1FE4-73D6-4F31-B22A-E6C35D6D7A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9924806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A2DEB47-2E8F-48A7-AFBA-075A0F612738}"/>
              </a:ext>
            </a:extLst>
          </p:cNvPr>
          <p:cNvSpPr/>
          <p:nvPr/>
        </p:nvSpPr>
        <p:spPr>
          <a:xfrm>
            <a:off x="0" y="4373880"/>
            <a:ext cx="4998720" cy="24841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BE5B58-1BAF-4E33-8885-BAC3F8D29D26}"/>
              </a:ext>
            </a:extLst>
          </p:cNvPr>
          <p:cNvSpPr/>
          <p:nvPr/>
        </p:nvSpPr>
        <p:spPr>
          <a:xfrm>
            <a:off x="-1" y="-1"/>
            <a:ext cx="4648199" cy="43738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857C2-D8C7-4916-B62D-1FD276642845}"/>
              </a:ext>
            </a:extLst>
          </p:cNvPr>
          <p:cNvSpPr txBox="1"/>
          <p:nvPr/>
        </p:nvSpPr>
        <p:spPr>
          <a:xfrm>
            <a:off x="110678" y="2289405"/>
            <a:ext cx="448119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5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OPPORTUNITIES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229576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EB76-C8CC-4269-B675-C7341332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936" y="643467"/>
            <a:ext cx="3988822" cy="5571066"/>
          </a:xfrm>
        </p:spPr>
        <p:txBody>
          <a:bodyPr>
            <a:normAutofit/>
          </a:bodyPr>
          <a:lstStyle/>
          <a:p>
            <a:r>
              <a:rPr lang="en-US" sz="4800" dirty="0"/>
              <a:t>Threats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4A1FE4-73D6-4F31-B22A-E6C35D6D7A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723868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A2DEB47-2E8F-48A7-AFBA-075A0F612738}"/>
              </a:ext>
            </a:extLst>
          </p:cNvPr>
          <p:cNvSpPr/>
          <p:nvPr/>
        </p:nvSpPr>
        <p:spPr>
          <a:xfrm>
            <a:off x="0" y="4373880"/>
            <a:ext cx="4998720" cy="24841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DCDC41-3AA0-4C3D-B104-16BC5E4B0D1F}"/>
              </a:ext>
            </a:extLst>
          </p:cNvPr>
          <p:cNvSpPr/>
          <p:nvPr/>
        </p:nvSpPr>
        <p:spPr>
          <a:xfrm>
            <a:off x="-1" y="-1"/>
            <a:ext cx="4648199" cy="43738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THREATS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377503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47A59-D1D3-4748-BD61-B04D3A48D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877" y="280220"/>
            <a:ext cx="9720073" cy="4023360"/>
          </a:xfrm>
        </p:spPr>
        <p:txBody>
          <a:bodyPr/>
          <a:lstStyle/>
          <a:p>
            <a:r>
              <a:rPr lang="pt-BR" dirty="0"/>
              <a:t>Desde 2015, quando o preço do petróleo saiu de sua alta histórica, a Vallourec sofre com a queda de suas vendas e com prejuízo operacional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D861C1F-820C-4B23-A752-3DEE854772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4544264"/>
              </p:ext>
            </p:extLst>
          </p:nvPr>
        </p:nvGraphicFramePr>
        <p:xfrm>
          <a:off x="733530" y="1597958"/>
          <a:ext cx="5423875" cy="3657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2204CDF-28D9-4762-9CC3-8EE090CA7A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9891130"/>
              </p:ext>
            </p:extLst>
          </p:nvPr>
        </p:nvGraphicFramePr>
        <p:xfrm>
          <a:off x="6187890" y="1597957"/>
          <a:ext cx="5606528" cy="3657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5422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DC8F-0EC8-4E25-B85B-3BEB45256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867061" cy="1499616"/>
          </a:xfrm>
        </p:spPr>
        <p:txBody>
          <a:bodyPr>
            <a:normAutofit/>
          </a:bodyPr>
          <a:lstStyle/>
          <a:p>
            <a:r>
              <a:rPr lang="en-US" dirty="0" err="1"/>
              <a:t>Funcionários</a:t>
            </a:r>
            <a:r>
              <a:rPr lang="en-US" dirty="0"/>
              <a:t> por </a:t>
            </a:r>
            <a:r>
              <a:rPr lang="en-US" dirty="0" err="1"/>
              <a:t>ano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4D39DB-AFA4-47BA-A7F2-13A71D210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8E8B7-2A41-4E22-B2C2-64DB88EC7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490" y="585216"/>
            <a:ext cx="3527043" cy="5586984"/>
          </a:xfrm>
        </p:spPr>
        <p:txBody>
          <a:bodyPr anchor="ctr">
            <a:normAutofit/>
          </a:bodyPr>
          <a:lstStyle/>
          <a:p>
            <a:r>
              <a:rPr lang="pt-BR" sz="1600" dirty="0">
                <a:solidFill>
                  <a:srgbClr val="FFFFFF"/>
                </a:solidFill>
              </a:rPr>
              <a:t>O mercado financeiro reagiu negativamente ao setor siderúrgico como um todo, mas a posição da Vallourec, ainda não recuperada de uma crise de cinco anos atrás, deixou a empresa particularmente vulnerável</a:t>
            </a:r>
          </a:p>
          <a:p>
            <a:r>
              <a:rPr lang="pt-BR" sz="1600" dirty="0">
                <a:solidFill>
                  <a:srgbClr val="FFFFFF"/>
                </a:solidFill>
              </a:rPr>
              <a:t>Além da dependência do petróleo, outros setores da empresa ainda são particularmente sensíveis a choques macroeconômicos</a:t>
            </a:r>
          </a:p>
          <a:p>
            <a:r>
              <a:rPr lang="pt-BR" sz="1600" dirty="0">
                <a:solidFill>
                  <a:srgbClr val="FFFFFF"/>
                </a:solidFill>
              </a:rPr>
              <a:t>A pressão dos investidores ajudou a empresa a diminuir seus custos.</a:t>
            </a:r>
          </a:p>
          <a:p>
            <a:r>
              <a:rPr lang="pt-BR" sz="1600" dirty="0">
                <a:solidFill>
                  <a:srgbClr val="FFFFFF"/>
                </a:solidFill>
              </a:rPr>
              <a:t>Resultados positivos da empresa no EBITDA e </a:t>
            </a:r>
            <a:r>
              <a:rPr lang="pt-BR" sz="1600" dirty="0" err="1">
                <a:solidFill>
                  <a:srgbClr val="FFFFFF"/>
                </a:solidFill>
              </a:rPr>
              <a:t>free</a:t>
            </a:r>
            <a:r>
              <a:rPr lang="pt-BR" sz="1600" dirty="0">
                <a:solidFill>
                  <a:srgbClr val="FFFFFF"/>
                </a:solidFill>
              </a:rPr>
              <a:t> cash </a:t>
            </a:r>
            <a:r>
              <a:rPr lang="pt-BR" sz="1600" dirty="0" err="1">
                <a:solidFill>
                  <a:srgbClr val="FFFFFF"/>
                </a:solidFill>
              </a:rPr>
              <a:t>flow</a:t>
            </a:r>
            <a:r>
              <a:rPr lang="pt-BR" sz="1600" dirty="0">
                <a:solidFill>
                  <a:srgbClr val="FFFFFF"/>
                </a:solidFill>
              </a:rPr>
              <a:t> deixaram investidores mais seguros sobre o futuro do conglomerado</a:t>
            </a:r>
          </a:p>
          <a:p>
            <a:r>
              <a:rPr lang="pt-BR" sz="1600" dirty="0">
                <a:solidFill>
                  <a:srgbClr val="FFFFFF"/>
                </a:solidFill>
              </a:rPr>
              <a:t>Custos com pessoal e administrativos estão nominalmente menores do que em 2010, mesmo com uma inflação acumulada de 14.23% no euro</a:t>
            </a:r>
            <a:endParaRPr lang="en-US" sz="1600" dirty="0">
              <a:solidFill>
                <a:srgbClr val="FFFFFF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D0CC271-1D86-408B-B44E-1354CE6810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22729"/>
              </p:ext>
            </p:extLst>
          </p:nvPr>
        </p:nvGraphicFramePr>
        <p:xfrm>
          <a:off x="1024128" y="2286000"/>
          <a:ext cx="5867061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11200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2117-697B-4758-9E84-1FF32BF7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5880" y="163699"/>
            <a:ext cx="9720072" cy="1499616"/>
          </a:xfrm>
        </p:spPr>
        <p:txBody>
          <a:bodyPr>
            <a:normAutofit/>
          </a:bodyPr>
          <a:lstStyle/>
          <a:p>
            <a:r>
              <a:rPr lang="pt-BR" dirty="0"/>
              <a:t>Análise de Pares</a:t>
            </a:r>
            <a:br>
              <a:rPr lang="en-US" dirty="0"/>
            </a:br>
            <a:endParaRPr lang="en-US" dirty="0"/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DEF679-C7D3-4841-A4B2-2B26BC1F2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3028" r="-484" b="7892"/>
          <a:stretch/>
        </p:blipFill>
        <p:spPr>
          <a:xfrm>
            <a:off x="387045" y="1663315"/>
            <a:ext cx="5708955" cy="2114866"/>
          </a:xfrm>
          <a:prstGeom prst="rect">
            <a:avLst/>
          </a:prstGeom>
        </p:spPr>
      </p:pic>
      <p:pic>
        <p:nvPicPr>
          <p:cNvPr id="11" name="Content Placeholder 10" descr="Chart, histogram&#10;&#10;Description automatically generated">
            <a:extLst>
              <a:ext uri="{FF2B5EF4-FFF2-40B4-BE49-F238E27FC236}">
                <a16:creationId xmlns:a16="http://schemas.microsoft.com/office/drawing/2014/main" id="{FF5B2F46-B5D5-4588-8E66-CB9F9308F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293" y="1444940"/>
            <a:ext cx="5004015" cy="2455148"/>
          </a:xfrm>
          <a:prstGeom prst="rect">
            <a:avLst/>
          </a:prstGeom>
        </p:spPr>
      </p:pic>
      <p:pic>
        <p:nvPicPr>
          <p:cNvPr id="14" name="Content Placeholder 13" descr="Chart&#10;&#10;Description automatically generated">
            <a:extLst>
              <a:ext uri="{FF2B5EF4-FFF2-40B4-BE49-F238E27FC236}">
                <a16:creationId xmlns:a16="http://schemas.microsoft.com/office/drawing/2014/main" id="{26FBDFD0-E32A-4D73-95F6-268EAB848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44" y="4443375"/>
            <a:ext cx="5708956" cy="2414625"/>
          </a:xfrm>
          <a:prstGeom prst="rect">
            <a:avLst/>
          </a:prstGeom>
        </p:spPr>
      </p:pic>
      <p:sp>
        <p:nvSpPr>
          <p:cNvPr id="56" name="Content Placeholder 34">
            <a:extLst>
              <a:ext uri="{FF2B5EF4-FFF2-40B4-BE49-F238E27FC236}">
                <a16:creationId xmlns:a16="http://schemas.microsoft.com/office/drawing/2014/main" id="{D1EE17EE-A6F7-44C5-A5C2-0E601ABC0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094" y="4188813"/>
            <a:ext cx="2442554" cy="509124"/>
          </a:xfrm>
        </p:spPr>
        <p:txBody>
          <a:bodyPr>
            <a:normAutofit/>
          </a:bodyPr>
          <a:lstStyle/>
          <a:p>
            <a:r>
              <a:rPr lang="en-US" sz="2000" dirty="0"/>
              <a:t>Sumitomo Market Cap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992193-E091-4CC9-884E-58FF5ECB196C}"/>
              </a:ext>
            </a:extLst>
          </p:cNvPr>
          <p:cNvSpPr txBox="1"/>
          <p:nvPr/>
        </p:nvSpPr>
        <p:spPr>
          <a:xfrm>
            <a:off x="7964110" y="1054161"/>
            <a:ext cx="4750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Salzgitter  market cap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0AECD-565B-43C0-8BD1-F8DE173C68B5}"/>
              </a:ext>
            </a:extLst>
          </p:cNvPr>
          <p:cNvSpPr txBox="1"/>
          <p:nvPr/>
        </p:nvSpPr>
        <p:spPr>
          <a:xfrm>
            <a:off x="1962536" y="1054161"/>
            <a:ext cx="580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Vallourec Market Cap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F11EA1-C57B-4D94-890D-948F3F122FEE}"/>
              </a:ext>
            </a:extLst>
          </p:cNvPr>
          <p:cNvSpPr/>
          <p:nvPr/>
        </p:nvSpPr>
        <p:spPr>
          <a:xfrm>
            <a:off x="137573" y="462223"/>
            <a:ext cx="1366575" cy="1237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02041F9-7D10-435C-87E9-6DDAD4C84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185" y="4139910"/>
            <a:ext cx="5004016" cy="2414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0CD2F9-C802-4871-AD76-CD5E2BDF4263}"/>
              </a:ext>
            </a:extLst>
          </p:cNvPr>
          <p:cNvSpPr txBox="1"/>
          <p:nvPr/>
        </p:nvSpPr>
        <p:spPr>
          <a:xfrm>
            <a:off x="7964110" y="3921535"/>
            <a:ext cx="262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ArcelorMitall</a:t>
            </a:r>
            <a:r>
              <a:rPr lang="pt-BR" dirty="0"/>
              <a:t> Market 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638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DF32-9D37-4D5E-AB92-FB5890B5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de Pares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684B6-958C-4704-ACC4-EF61B9A78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800" dirty="0"/>
              <a:t>A maioria das empresas que atuam no mesmo mercado da Vallourec são conglomerados industriais muito maiores e mais diversificados</a:t>
            </a:r>
          </a:p>
          <a:p>
            <a:pPr algn="just"/>
            <a:r>
              <a:rPr lang="pt-BR" sz="2800" dirty="0"/>
              <a:t>A Vallourec se destaca por sua extrema especialização, um modelo que gerou bons resultados por décadas. Mas também limita sua atuação.</a:t>
            </a:r>
          </a:p>
          <a:p>
            <a:pPr algn="just"/>
            <a:r>
              <a:rPr lang="pt-BR" sz="2800" dirty="0"/>
              <a:t>Os conglomerados rivais possuem um risco menor, já que podem depender de outro setor da empresa quando algum setor sofre um choque, ou se mostra pouco lucrativo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2576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DF32-9D37-4D5E-AB92-FB5890B5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de Pares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684B6-958C-4704-ACC4-EF61B9A78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/>
              <a:t>Isso também pode significar que quando um setor do conglomerado sofre perdas, a administração não se esforça tanto para concertar suas falhas</a:t>
            </a:r>
          </a:p>
          <a:p>
            <a:pPr algn="just"/>
            <a:r>
              <a:rPr lang="pt-BR" dirty="0"/>
              <a:t>Essa é outra grande vantagem competitiva da Vallourec. Quando quebramos os lucros de suas rivais, muitas vezes maiores, vemos que seus ativos e lucros dedicados à produção de tubos geralmente são consideravelmente menores do que a Vallourec.</a:t>
            </a:r>
          </a:p>
          <a:p>
            <a:pPr algn="just"/>
            <a:r>
              <a:rPr lang="pt-BR" dirty="0"/>
              <a:t>Portanto, um conglomerado rival interessando em expandir sua atuação nesse mercado poderia ganhar muito com uma aquisição da Vallourec. </a:t>
            </a:r>
          </a:p>
          <a:p>
            <a:pPr marL="0" indent="0" algn="just">
              <a:buNone/>
            </a:pPr>
            <a:r>
              <a:rPr lang="pt-BR" dirty="0"/>
              <a:t> Tal aquisição pode ser benéfica para todos os envolvidos. No longo prazo, ser parte de um conglomerado pode ruir as vantagens competitivas da Vallourec. Uma administração competente mitigará este risco.</a:t>
            </a:r>
          </a:p>
        </p:txBody>
      </p:sp>
    </p:spTree>
    <p:extLst>
      <p:ext uri="{BB962C8B-B14F-4D97-AF65-F5344CB8AC3E}">
        <p14:creationId xmlns:p14="http://schemas.microsoft.com/office/powerpoint/2010/main" val="2230426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DF32-9D37-4D5E-AB92-FB5890B5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Fórmula</a:t>
            </a:r>
            <a:r>
              <a:rPr lang="en-US" dirty="0"/>
              <a:t> taxa de </a:t>
            </a:r>
            <a:r>
              <a:rPr lang="en-US" dirty="0" err="1"/>
              <a:t>crescimento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684B6-958C-4704-ACC4-EF61B9A78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Taxa de crescimento</a:t>
            </a:r>
          </a:p>
          <a:p>
            <a:r>
              <a:rPr lang="pt-BR" dirty="0"/>
              <a:t>Net </a:t>
            </a:r>
            <a:r>
              <a:rPr lang="pt-BR" dirty="0" err="1"/>
              <a:t>revenues</a:t>
            </a:r>
            <a:r>
              <a:rPr lang="pt-BR" dirty="0"/>
              <a:t>(j) = Net </a:t>
            </a:r>
            <a:r>
              <a:rPr lang="pt-BR" dirty="0" err="1"/>
              <a:t>Revenue</a:t>
            </a:r>
            <a:r>
              <a:rPr lang="pt-BR" dirty="0"/>
              <a:t>(0) x(1+g)^J</a:t>
            </a:r>
          </a:p>
          <a:p>
            <a:r>
              <a:rPr lang="pt-BR" dirty="0"/>
              <a:t>Sendo g = </a:t>
            </a:r>
            <a:r>
              <a:rPr lang="pt-BR" dirty="0" err="1"/>
              <a:t>growth</a:t>
            </a:r>
            <a:r>
              <a:rPr lang="pt-BR" dirty="0"/>
              <a:t> rate</a:t>
            </a:r>
          </a:p>
          <a:p>
            <a:r>
              <a:rPr lang="pt-BR" dirty="0"/>
              <a:t>J = tempo corrente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17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275C-8375-4299-B957-10A0B2070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Beta alavancado </a:t>
            </a:r>
            <a:r>
              <a:rPr lang="pt-BR" dirty="0" err="1"/>
              <a:t>hamada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8C7C0-2590-4503-A3E3-A3036C78F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B(L) = B(U) x (1 + (D(1-t)/E)</a:t>
            </a:r>
          </a:p>
          <a:p>
            <a:r>
              <a:rPr lang="pt-BR" dirty="0" err="1"/>
              <a:t>Bu</a:t>
            </a:r>
            <a:r>
              <a:rPr lang="pt-BR" dirty="0"/>
              <a:t> = beta </a:t>
            </a:r>
            <a:r>
              <a:rPr lang="pt-BR" dirty="0" err="1"/>
              <a:t>desalavancado</a:t>
            </a:r>
            <a:endParaRPr lang="pt-BR" dirty="0"/>
          </a:p>
          <a:p>
            <a:r>
              <a:rPr lang="pt-BR" dirty="0"/>
              <a:t>E = </a:t>
            </a:r>
            <a:r>
              <a:rPr lang="pt-BR" dirty="0" err="1"/>
              <a:t>Equity</a:t>
            </a:r>
            <a:endParaRPr lang="pt-BR" dirty="0"/>
          </a:p>
          <a:p>
            <a:r>
              <a:rPr lang="pt-BR" dirty="0"/>
              <a:t>D = </a:t>
            </a:r>
            <a:r>
              <a:rPr lang="pt-BR" dirty="0" err="1"/>
              <a:t>Debit</a:t>
            </a:r>
            <a:endParaRPr lang="pt-BR" dirty="0"/>
          </a:p>
          <a:p>
            <a:r>
              <a:rPr lang="pt-BR" dirty="0"/>
              <a:t>T = taxas de imposto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832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68B39-FECE-40AF-BD24-E7851714F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Cálculo</a:t>
            </a:r>
            <a:r>
              <a:rPr lang="en-US" dirty="0"/>
              <a:t> do </a:t>
            </a:r>
            <a:r>
              <a:rPr lang="en-US" dirty="0" err="1"/>
              <a:t>wacc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A697D-840A-4BD3-90E7-C2F4E0C3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59280"/>
            <a:ext cx="6216397" cy="4023360"/>
          </a:xfrm>
        </p:spPr>
        <p:txBody>
          <a:bodyPr>
            <a:normAutofit/>
          </a:bodyPr>
          <a:lstStyle/>
          <a:p>
            <a:r>
              <a:rPr lang="pt-BR" sz="3600" dirty="0" err="1">
                <a:latin typeface="Aldhabi" panose="020B0604020202020204" pitchFamily="2" charset="-78"/>
                <a:cs typeface="Aldhabi" panose="020B0604020202020204" pitchFamily="2" charset="-78"/>
              </a:rPr>
              <a:t>Wacc</a:t>
            </a:r>
            <a:r>
              <a:rPr lang="pt-BR" sz="3600" dirty="0">
                <a:latin typeface="Aldhabi" panose="020B0604020202020204" pitchFamily="2" charset="-78"/>
                <a:cs typeface="Aldhabi" panose="020B0604020202020204" pitchFamily="2" charset="-78"/>
              </a:rPr>
              <a:t>= E/(E+D) x </a:t>
            </a:r>
            <a:r>
              <a:rPr lang="pt-BR" sz="3600" dirty="0" err="1">
                <a:latin typeface="Aldhabi" panose="020B0604020202020204" pitchFamily="2" charset="-78"/>
                <a:cs typeface="Aldhabi" panose="020B0604020202020204" pitchFamily="2" charset="-78"/>
              </a:rPr>
              <a:t>Ke</a:t>
            </a:r>
            <a:r>
              <a:rPr lang="pt-BR" sz="3600" dirty="0">
                <a:latin typeface="Aldhabi" panose="020B0604020202020204" pitchFamily="2" charset="-78"/>
                <a:cs typeface="Aldhabi" panose="020B0604020202020204" pitchFamily="2" charset="-78"/>
              </a:rPr>
              <a:t>  + D/D+E x </a:t>
            </a:r>
            <a:r>
              <a:rPr lang="pt-BR" sz="3600" dirty="0" err="1">
                <a:latin typeface="Aldhabi" panose="020B0604020202020204" pitchFamily="2" charset="-78"/>
                <a:cs typeface="Aldhabi" panose="020B0604020202020204" pitchFamily="2" charset="-78"/>
              </a:rPr>
              <a:t>Kd</a:t>
            </a:r>
            <a:r>
              <a:rPr lang="pt-BR" sz="3600" dirty="0">
                <a:latin typeface="Aldhabi" panose="020B0604020202020204" pitchFamily="2" charset="-78"/>
                <a:cs typeface="Aldhabi" panose="020B0604020202020204" pitchFamily="2" charset="-78"/>
              </a:rPr>
              <a:t> x (1-t)</a:t>
            </a:r>
          </a:p>
          <a:p>
            <a:r>
              <a:rPr lang="pt-BR" sz="3600" dirty="0">
                <a:latin typeface="Aldhabi" panose="020B0604020202020204" pitchFamily="2" charset="-78"/>
                <a:cs typeface="Aldhabi" panose="020B0604020202020204" pitchFamily="2" charset="-78"/>
              </a:rPr>
              <a:t>E = </a:t>
            </a:r>
            <a:r>
              <a:rPr lang="pt-BR" sz="3600" dirty="0" err="1">
                <a:latin typeface="Aldhabi" panose="020B0604020202020204" pitchFamily="2" charset="-78"/>
                <a:cs typeface="Aldhabi" panose="020B0604020202020204" pitchFamily="2" charset="-78"/>
              </a:rPr>
              <a:t>Equity</a:t>
            </a:r>
            <a:r>
              <a:rPr lang="pt-BR" sz="3600" dirty="0">
                <a:latin typeface="Aldhabi" panose="020B0604020202020204" pitchFamily="2" charset="-78"/>
                <a:cs typeface="Aldhabi" panose="020B0604020202020204" pitchFamily="2" charset="-78"/>
              </a:rPr>
              <a:t>; </a:t>
            </a:r>
          </a:p>
          <a:p>
            <a:r>
              <a:rPr lang="pt-BR" sz="3600" dirty="0">
                <a:latin typeface="Aldhabi" panose="020B0604020202020204" pitchFamily="2" charset="-78"/>
                <a:cs typeface="Aldhabi" panose="020B0604020202020204" pitchFamily="2" charset="-78"/>
              </a:rPr>
              <a:t>D = </a:t>
            </a:r>
            <a:r>
              <a:rPr lang="pt-BR" sz="3600" dirty="0" err="1">
                <a:latin typeface="Aldhabi" panose="020B0604020202020204" pitchFamily="2" charset="-78"/>
                <a:cs typeface="Aldhabi" panose="020B0604020202020204" pitchFamily="2" charset="-78"/>
              </a:rPr>
              <a:t>Debit</a:t>
            </a:r>
            <a:r>
              <a:rPr lang="pt-BR" sz="3600" dirty="0">
                <a:latin typeface="Aldhabi" panose="020B0604020202020204" pitchFamily="2" charset="-78"/>
                <a:cs typeface="Aldhabi" panose="020B0604020202020204" pitchFamily="2" charset="-78"/>
              </a:rPr>
              <a:t>; </a:t>
            </a:r>
          </a:p>
          <a:p>
            <a:r>
              <a:rPr lang="pt-BR" sz="3600" dirty="0" err="1">
                <a:latin typeface="Aldhabi" panose="020B0604020202020204" pitchFamily="2" charset="-78"/>
                <a:cs typeface="Aldhabi" panose="020B0604020202020204" pitchFamily="2" charset="-78"/>
              </a:rPr>
              <a:t>Ke</a:t>
            </a:r>
            <a:r>
              <a:rPr lang="pt-BR" sz="3600" dirty="0">
                <a:latin typeface="Aldhabi" panose="020B0604020202020204" pitchFamily="2" charset="-78"/>
                <a:cs typeface="Aldhabi" panose="020B0604020202020204" pitchFamily="2" charset="-78"/>
              </a:rPr>
              <a:t> = Capital </a:t>
            </a:r>
            <a:r>
              <a:rPr lang="pt-BR" sz="3600" dirty="0" err="1">
                <a:latin typeface="Aldhabi" panose="020B0604020202020204" pitchFamily="2" charset="-78"/>
                <a:cs typeface="Aldhabi" panose="020B0604020202020204" pitchFamily="2" charset="-78"/>
              </a:rPr>
              <a:t>equity</a:t>
            </a:r>
            <a:r>
              <a:rPr lang="pt-BR" sz="3600" dirty="0">
                <a:latin typeface="Aldhabi" panose="020B0604020202020204" pitchFamily="2" charset="-78"/>
                <a:cs typeface="Aldhabi" panose="020B0604020202020204" pitchFamily="2" charset="-78"/>
              </a:rPr>
              <a:t>;</a:t>
            </a:r>
          </a:p>
          <a:p>
            <a:pPr marL="0" indent="0">
              <a:buNone/>
            </a:pPr>
            <a:r>
              <a:rPr lang="pt-BR" sz="3600" dirty="0">
                <a:latin typeface="Aldhabi" panose="020B0604020202020204" pitchFamily="2" charset="-78"/>
                <a:cs typeface="Aldhabi" panose="020B0604020202020204" pitchFamily="2" charset="-78"/>
              </a:rPr>
              <a:t>t </a:t>
            </a:r>
            <a:r>
              <a:rPr lang="pt-BR" sz="3600" dirty="0" err="1">
                <a:latin typeface="Aldhabi" panose="020B0604020202020204" pitchFamily="2" charset="-78"/>
                <a:cs typeface="Aldhabi" panose="020B0604020202020204" pitchFamily="2" charset="-78"/>
              </a:rPr>
              <a:t>Kd</a:t>
            </a:r>
            <a:r>
              <a:rPr lang="pt-BR" sz="3600" dirty="0">
                <a:latin typeface="Aldhabi" panose="020B0604020202020204" pitchFamily="2" charset="-78"/>
                <a:cs typeface="Aldhabi" panose="020B0604020202020204" pitchFamily="2" charset="-78"/>
              </a:rPr>
              <a:t> = Capital </a:t>
            </a:r>
            <a:r>
              <a:rPr lang="pt-BR" sz="3600" dirty="0" err="1">
                <a:latin typeface="Aldhabi" panose="020B0604020202020204" pitchFamily="2" charset="-78"/>
                <a:cs typeface="Aldhabi" panose="020B0604020202020204" pitchFamily="2" charset="-78"/>
              </a:rPr>
              <a:t>Debit</a:t>
            </a:r>
            <a:r>
              <a:rPr lang="pt-BR" sz="3600" dirty="0">
                <a:latin typeface="Aldhabi" panose="020B0604020202020204" pitchFamily="2" charset="-78"/>
                <a:cs typeface="Aldhabi" panose="020B0604020202020204" pitchFamily="2" charset="-78"/>
              </a:rPr>
              <a:t>; </a:t>
            </a:r>
          </a:p>
          <a:p>
            <a:r>
              <a:rPr lang="pt-BR" sz="3600" dirty="0">
                <a:latin typeface="Aldhabi" panose="020B0604020202020204" pitchFamily="2" charset="-78"/>
                <a:cs typeface="Aldhabi" panose="020B0604020202020204" pitchFamily="2" charset="-78"/>
              </a:rPr>
              <a:t>t = Taxas de Imposto. </a:t>
            </a:r>
          </a:p>
        </p:txBody>
      </p:sp>
    </p:spTree>
    <p:extLst>
      <p:ext uri="{BB962C8B-B14F-4D97-AF65-F5344CB8AC3E}">
        <p14:creationId xmlns:p14="http://schemas.microsoft.com/office/powerpoint/2010/main" val="180007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7B7C6F6-4579-4D42-9857-ED1B2EE07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7" y="4382347"/>
            <a:ext cx="5688020" cy="21539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istory | MANNESMANN. Das Rohr.">
            <a:extLst>
              <a:ext uri="{FF2B5EF4-FFF2-40B4-BE49-F238E27FC236}">
                <a16:creationId xmlns:a16="http://schemas.microsoft.com/office/drawing/2014/main" id="{38F3278E-D2E1-430F-8406-7BF0228F0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559"/>
          <a:stretch/>
        </p:blipFill>
        <p:spPr bwMode="auto">
          <a:xfrm>
            <a:off x="327547" y="321733"/>
            <a:ext cx="5688020" cy="389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E6D8249-E901-4E71-B15A-A7F5D7F7B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321732"/>
            <a:ext cx="5693835" cy="6214534"/>
          </a:xfrm>
          <a:prstGeom prst="rect">
            <a:avLst/>
          </a:prstGeom>
          <a:solidFill>
            <a:srgbClr val="66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14E85-C8EB-4C73-8FA3-B4B231CA9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1065" y="974875"/>
            <a:ext cx="4724573" cy="5394394"/>
          </a:xfrm>
        </p:spPr>
        <p:txBody>
          <a:bodyPr anchor="ctr">
            <a:normAutofit/>
          </a:bodyPr>
          <a:lstStyle/>
          <a:p>
            <a:r>
              <a:rPr lang="pt-BR" sz="1700" dirty="0">
                <a:solidFill>
                  <a:srgbClr val="FFFFFF"/>
                </a:solidFill>
              </a:rPr>
              <a:t>Os Irmãos Reinhard e Max Mannesmann inventaram o primeiro processo de fabricação de tubos de aço sem costura. Patenteados em 1886, o processo fabrica tubos mais resistentes, aptos para funções mais exigentes e diminuindo custos com sua manutenção.</a:t>
            </a:r>
          </a:p>
          <a:p>
            <a:r>
              <a:rPr lang="pt-BR" sz="1700" dirty="0">
                <a:solidFill>
                  <a:srgbClr val="FFFFFF"/>
                </a:solidFill>
              </a:rPr>
              <a:t>Eles fundaram fábricas que se juntaram para formar a </a:t>
            </a:r>
            <a:r>
              <a:rPr lang="pt-BR" sz="1700" i="1" dirty="0" err="1">
                <a:solidFill>
                  <a:srgbClr val="FFFFFF"/>
                </a:solidFill>
              </a:rPr>
              <a:t>Mannesmannröhren-Werke</a:t>
            </a:r>
            <a:r>
              <a:rPr lang="pt-BR" sz="1700" i="1" dirty="0">
                <a:solidFill>
                  <a:srgbClr val="FFFFFF"/>
                </a:solidFill>
              </a:rPr>
              <a:t> </a:t>
            </a:r>
            <a:r>
              <a:rPr lang="pt-BR" sz="1700" i="1" dirty="0" err="1">
                <a:solidFill>
                  <a:srgbClr val="FFFFFF"/>
                </a:solidFill>
              </a:rPr>
              <a:t>Aktiengesellschaft</a:t>
            </a:r>
            <a:r>
              <a:rPr lang="pt-BR" sz="1700" i="1" dirty="0">
                <a:solidFill>
                  <a:srgbClr val="FFFFFF"/>
                </a:solidFill>
              </a:rPr>
              <a:t>, </a:t>
            </a:r>
            <a:r>
              <a:rPr lang="pt-BR" sz="1700" dirty="0">
                <a:solidFill>
                  <a:srgbClr val="FFFFFF"/>
                </a:solidFill>
              </a:rPr>
              <a:t>que imediatamente se tornou uma das 10 maiores empresas do Império Alemão</a:t>
            </a:r>
          </a:p>
          <a:p>
            <a:r>
              <a:rPr lang="en-US" sz="1700" dirty="0">
                <a:solidFill>
                  <a:srgbClr val="FFFFFF"/>
                </a:solidFill>
              </a:rPr>
              <a:t>Durante </a:t>
            </a:r>
            <a:r>
              <a:rPr lang="en-US" sz="1700" dirty="0" err="1">
                <a:solidFill>
                  <a:srgbClr val="FFFFFF"/>
                </a:solidFill>
              </a:rPr>
              <a:t>seus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mais</a:t>
            </a:r>
            <a:r>
              <a:rPr lang="en-US" sz="1700" dirty="0">
                <a:solidFill>
                  <a:srgbClr val="FFFFFF"/>
                </a:solidFill>
              </a:rPr>
              <a:t> de 100 </a:t>
            </a:r>
            <a:r>
              <a:rPr lang="en-US" sz="1700" dirty="0" err="1">
                <a:solidFill>
                  <a:srgbClr val="FFFFFF"/>
                </a:solidFill>
              </a:rPr>
              <a:t>anos</a:t>
            </a:r>
            <a:r>
              <a:rPr lang="en-US" sz="1700" dirty="0">
                <a:solidFill>
                  <a:srgbClr val="FFFFFF"/>
                </a:solidFill>
              </a:rPr>
              <a:t> de </a:t>
            </a:r>
            <a:r>
              <a:rPr lang="en-US" sz="1700" dirty="0" err="1">
                <a:solidFill>
                  <a:srgbClr val="FFFFFF"/>
                </a:solidFill>
              </a:rPr>
              <a:t>independência</a:t>
            </a:r>
            <a:r>
              <a:rPr lang="en-US" sz="1700" dirty="0">
                <a:solidFill>
                  <a:srgbClr val="FFFFFF"/>
                </a:solidFill>
              </a:rPr>
              <a:t>, a Mannesmann foi </a:t>
            </a:r>
            <a:r>
              <a:rPr lang="en-US" sz="1700" dirty="0" err="1">
                <a:solidFill>
                  <a:srgbClr val="FFFFFF"/>
                </a:solidFill>
              </a:rPr>
              <a:t>uma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empresa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internacional</a:t>
            </a:r>
            <a:r>
              <a:rPr lang="en-US" sz="1700" dirty="0">
                <a:solidFill>
                  <a:srgbClr val="FFFFFF"/>
                </a:solidFill>
              </a:rPr>
              <a:t>, </a:t>
            </a:r>
            <a:r>
              <a:rPr lang="en-US" sz="1700" dirty="0" err="1">
                <a:solidFill>
                  <a:srgbClr val="FFFFFF"/>
                </a:solidFill>
              </a:rPr>
              <a:t>verticalizada</a:t>
            </a:r>
            <a:r>
              <a:rPr lang="en-US" sz="1700" dirty="0">
                <a:solidFill>
                  <a:srgbClr val="FFFFFF"/>
                </a:solidFill>
              </a:rPr>
              <a:t> e com forte R&amp;D. </a:t>
            </a:r>
            <a:r>
              <a:rPr lang="en-US" sz="1700" dirty="0" err="1">
                <a:solidFill>
                  <a:srgbClr val="FFFFFF"/>
                </a:solidFill>
              </a:rPr>
              <a:t>Características</a:t>
            </a:r>
            <a:r>
              <a:rPr lang="en-US" sz="1700" dirty="0">
                <a:solidFill>
                  <a:srgbClr val="FFFFFF"/>
                </a:solidFill>
              </a:rPr>
              <a:t> que a Vallourec </a:t>
            </a:r>
            <a:r>
              <a:rPr lang="en-US" sz="1700" dirty="0" err="1">
                <a:solidFill>
                  <a:srgbClr val="FFFFFF"/>
                </a:solidFill>
              </a:rPr>
              <a:t>ainda</a:t>
            </a:r>
            <a:r>
              <a:rPr lang="en-US" sz="1700" dirty="0">
                <a:solidFill>
                  <a:srgbClr val="FFFFFF"/>
                </a:solidFill>
              </a:rPr>
              <a:t> leva </a:t>
            </a:r>
            <a:r>
              <a:rPr lang="en-US" sz="1700" dirty="0" err="1">
                <a:solidFill>
                  <a:srgbClr val="FFFFFF"/>
                </a:solidFill>
              </a:rPr>
              <a:t>hoje</a:t>
            </a:r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A Vallourec foi </a:t>
            </a:r>
            <a:r>
              <a:rPr lang="en-US" sz="1700" dirty="0" err="1">
                <a:solidFill>
                  <a:srgbClr val="FFFFFF"/>
                </a:solidFill>
              </a:rPr>
              <a:t>fundada</a:t>
            </a:r>
            <a:r>
              <a:rPr lang="en-US" sz="1700" dirty="0">
                <a:solidFill>
                  <a:srgbClr val="FFFFFF"/>
                </a:solidFill>
              </a:rPr>
              <a:t> em 1937, </a:t>
            </a:r>
            <a:r>
              <a:rPr lang="en-US" sz="1700" dirty="0" err="1">
                <a:solidFill>
                  <a:srgbClr val="FFFFFF"/>
                </a:solidFill>
              </a:rPr>
              <a:t>como</a:t>
            </a:r>
            <a:r>
              <a:rPr lang="en-US" sz="1700" dirty="0">
                <a:solidFill>
                  <a:srgbClr val="FFFFFF"/>
                </a:solidFill>
              </a:rPr>
              <a:t> um </a:t>
            </a:r>
            <a:r>
              <a:rPr lang="en-US" sz="1700" dirty="0" err="1">
                <a:solidFill>
                  <a:srgbClr val="FFFFFF"/>
                </a:solidFill>
              </a:rPr>
              <a:t>conglomerado</a:t>
            </a:r>
            <a:r>
              <a:rPr lang="en-US" sz="1700" dirty="0">
                <a:solidFill>
                  <a:srgbClr val="FFFFFF"/>
                </a:solidFill>
              </a:rPr>
              <a:t> de </a:t>
            </a:r>
            <a:r>
              <a:rPr lang="en-US" sz="1700" dirty="0" err="1">
                <a:solidFill>
                  <a:srgbClr val="FFFFFF"/>
                </a:solidFill>
              </a:rPr>
              <a:t>fábricas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francês</a:t>
            </a:r>
            <a:r>
              <a:rPr lang="en-US" sz="1700" dirty="0">
                <a:solidFill>
                  <a:srgbClr val="FFFFFF"/>
                </a:solidFill>
              </a:rPr>
              <a:t> rival.</a:t>
            </a:r>
          </a:p>
        </p:txBody>
      </p:sp>
    </p:spTree>
    <p:extLst>
      <p:ext uri="{BB962C8B-B14F-4D97-AF65-F5344CB8AC3E}">
        <p14:creationId xmlns:p14="http://schemas.microsoft.com/office/powerpoint/2010/main" val="1284368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25C2C-C4D1-430F-A9BB-6EEA48640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48640"/>
            <a:ext cx="9720072" cy="1499616"/>
          </a:xfrm>
        </p:spPr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encontrados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11656-0047-49E0-863D-6C9FD4635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Despesas</a:t>
            </a:r>
            <a:r>
              <a:rPr lang="en-US" dirty="0"/>
              <a:t> com juros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estimadas</a:t>
            </a:r>
            <a:r>
              <a:rPr lang="en-US" dirty="0"/>
              <a:t> para </a:t>
            </a:r>
            <a:r>
              <a:rPr lang="en-US" dirty="0" err="1"/>
              <a:t>permanecer</a:t>
            </a:r>
            <a:r>
              <a:rPr lang="en-US" dirty="0"/>
              <a:t> </a:t>
            </a:r>
            <a:r>
              <a:rPr lang="en-US" dirty="0" err="1"/>
              <a:t>estáveis</a:t>
            </a:r>
            <a:r>
              <a:rPr lang="en-US" dirty="0"/>
              <a:t> em 100 </a:t>
            </a:r>
            <a:r>
              <a:rPr lang="en-US" dirty="0" err="1"/>
              <a:t>milhões</a:t>
            </a:r>
            <a:r>
              <a:rPr lang="en-US" dirty="0"/>
              <a:t> de Euros por </a:t>
            </a:r>
            <a:r>
              <a:rPr lang="en-US" dirty="0" err="1"/>
              <a:t>ano</a:t>
            </a:r>
            <a:endParaRPr lang="en-US" dirty="0"/>
          </a:p>
          <a:p>
            <a:r>
              <a:rPr lang="en-US" dirty="0" err="1"/>
              <a:t>Rendimento</a:t>
            </a:r>
            <a:r>
              <a:rPr lang="en-US" dirty="0"/>
              <a:t> </a:t>
            </a:r>
            <a:r>
              <a:rPr lang="en-US" dirty="0" err="1"/>
              <a:t>médio</a:t>
            </a:r>
            <a:r>
              <a:rPr lang="en-US" dirty="0"/>
              <a:t> da </a:t>
            </a:r>
            <a:r>
              <a:rPr lang="en-US" dirty="0" err="1"/>
              <a:t>bolsa</a:t>
            </a:r>
            <a:r>
              <a:rPr lang="en-US" dirty="0"/>
              <a:t> </a:t>
            </a:r>
            <a:r>
              <a:rPr lang="en-US" dirty="0" err="1"/>
              <a:t>estimado</a:t>
            </a:r>
            <a:r>
              <a:rPr lang="en-US" dirty="0"/>
              <a:t> em 6.17%</a:t>
            </a:r>
          </a:p>
          <a:p>
            <a:r>
              <a:rPr lang="en-US" dirty="0" err="1"/>
              <a:t>Rendimento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risco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França</a:t>
            </a:r>
            <a:r>
              <a:rPr lang="en-US" dirty="0"/>
              <a:t> se </a:t>
            </a:r>
            <a:r>
              <a:rPr lang="en-US" dirty="0" err="1"/>
              <a:t>encontra</a:t>
            </a:r>
            <a:r>
              <a:rPr lang="en-US" dirty="0"/>
              <a:t> em 0.03%</a:t>
            </a:r>
          </a:p>
          <a:p>
            <a:r>
              <a:rPr lang="en-US" dirty="0"/>
              <a:t>Beta Não </a:t>
            </a:r>
            <a:r>
              <a:rPr lang="en-US" dirty="0" err="1"/>
              <a:t>Alavancado</a:t>
            </a:r>
            <a:r>
              <a:rPr lang="en-US" dirty="0"/>
              <a:t> -&gt; 3.75</a:t>
            </a:r>
          </a:p>
          <a:p>
            <a:r>
              <a:rPr lang="en-US" dirty="0"/>
              <a:t>Beta </a:t>
            </a:r>
            <a:r>
              <a:rPr lang="en-US" dirty="0" err="1"/>
              <a:t>Alavancado</a:t>
            </a:r>
            <a:r>
              <a:rPr lang="en-US" dirty="0"/>
              <a:t> -&gt; 5.13</a:t>
            </a:r>
          </a:p>
          <a:p>
            <a:r>
              <a:rPr lang="en-US" dirty="0" err="1"/>
              <a:t>Ke</a:t>
            </a:r>
            <a:r>
              <a:rPr lang="en-US" dirty="0"/>
              <a:t> -&gt; 30%</a:t>
            </a:r>
          </a:p>
          <a:p>
            <a:r>
              <a:rPr lang="en-US" dirty="0" err="1"/>
              <a:t>Kd</a:t>
            </a:r>
            <a:r>
              <a:rPr lang="en-US" dirty="0"/>
              <a:t> -&gt; 42%</a:t>
            </a:r>
          </a:p>
          <a:p>
            <a:r>
              <a:rPr lang="en-US" dirty="0"/>
              <a:t>t </a:t>
            </a:r>
            <a:r>
              <a:rPr lang="en-US" dirty="0" err="1"/>
              <a:t>médio</a:t>
            </a:r>
            <a:r>
              <a:rPr lang="en-US" dirty="0"/>
              <a:t>, </a:t>
            </a:r>
            <a:r>
              <a:rPr lang="en-US" dirty="0" err="1"/>
              <a:t>considerando</a:t>
            </a:r>
            <a:r>
              <a:rPr lang="en-US" dirty="0"/>
              <a:t> H1 2020 -&gt; 4.77%</a:t>
            </a:r>
          </a:p>
          <a:p>
            <a:r>
              <a:rPr lang="en-US" dirty="0" err="1"/>
              <a:t>Wacc</a:t>
            </a:r>
            <a:r>
              <a:rPr lang="en-US" dirty="0"/>
              <a:t> -&gt; 1.1294</a:t>
            </a:r>
          </a:p>
        </p:txBody>
      </p:sp>
    </p:spTree>
    <p:extLst>
      <p:ext uri="{BB962C8B-B14F-4D97-AF65-F5344CB8AC3E}">
        <p14:creationId xmlns:p14="http://schemas.microsoft.com/office/powerpoint/2010/main" val="223031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7C38-1524-4A46-9A17-700CED008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 dirty="0" err="1"/>
              <a:t>Perspectivas</a:t>
            </a:r>
            <a:r>
              <a:rPr lang="en-US" dirty="0"/>
              <a:t> para o </a:t>
            </a:r>
            <a:r>
              <a:rPr lang="en-US" dirty="0" err="1"/>
              <a:t>futuro</a:t>
            </a:r>
            <a:endParaRPr lang="en-US" dirty="0"/>
          </a:p>
        </p:txBody>
      </p:sp>
      <p:pic>
        <p:nvPicPr>
          <p:cNvPr id="3074" name="Picture 2" descr="Vallourec Brasil conquista contrato de fornecimento de tubos para o campo  Mero 1">
            <a:extLst>
              <a:ext uri="{FF2B5EF4-FFF2-40B4-BE49-F238E27FC236}">
                <a16:creationId xmlns:a16="http://schemas.microsoft.com/office/drawing/2014/main" id="{F21DA20C-B8EA-43AF-AC84-B9B4EB85F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r="3892"/>
          <a:stretch/>
        </p:blipFill>
        <p:spPr bwMode="auto">
          <a:xfrm>
            <a:off x="484632" y="484632"/>
            <a:ext cx="4495806" cy="351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F37CA5D-275A-4B8C-8438-F1773C7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FBAAC1D1-BFDB-4AEB-9243-D64133AE0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775" y="4150596"/>
            <a:ext cx="1038557" cy="2231807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Vert Implementa solução SAP EH&amp;S na Vallourec para melhorar processos - B!T  magazine">
            <a:extLst>
              <a:ext uri="{FF2B5EF4-FFF2-40B4-BE49-F238E27FC236}">
                <a16:creationId xmlns:a16="http://schemas.microsoft.com/office/drawing/2014/main" id="{D809789F-5BB4-4782-9120-B395A7E48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7" r="3434" b="-2"/>
          <a:stretch/>
        </p:blipFill>
        <p:spPr bwMode="auto">
          <a:xfrm>
            <a:off x="1688924" y="4150596"/>
            <a:ext cx="3291514" cy="223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62131-21B0-4596-9EC8-431DB60FD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pt-BR" sz="1700" dirty="0"/>
              <a:t>A queda nas ações da Vallourec durante o ano de 2020 foram bem fundadas, porém, excessivas. Sua Market </a:t>
            </a:r>
            <a:r>
              <a:rPr lang="pt-BR" sz="1700" dirty="0" err="1"/>
              <a:t>capitalization</a:t>
            </a:r>
            <a:r>
              <a:rPr lang="pt-BR" sz="1700" dirty="0"/>
              <a:t> caiu para abaixo de um bilhão de euros, muito aquém de seu balanço de pagamentos, com mais de 6 bilhões em ativos</a:t>
            </a:r>
          </a:p>
          <a:p>
            <a:r>
              <a:rPr lang="pt-BR" sz="1700" dirty="0"/>
              <a:t>O futuro da empresa ainda é incerto, muito dependente do estilo de recuperação da economia mundial seguido da pandemia do Covid-19. O fim de sua independência é uma grande possibilidade.</a:t>
            </a:r>
          </a:p>
          <a:p>
            <a:r>
              <a:rPr lang="pt-BR" sz="1700" dirty="0"/>
              <a:t>Uma recuperação forte pós vacinação pode ser extremamente benéfica, especialmente se acompanhada de projetos de infraestrutura ou produção de energia limpa</a:t>
            </a:r>
          </a:p>
          <a:p>
            <a:r>
              <a:rPr lang="pt-BR" sz="1700" dirty="0"/>
              <a:t>Uma recuperação lenta pode ser catastrófica após anos sem lucros operacionais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691373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1DC74-A862-4810-9E07-4F7290AE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867061" cy="1499616"/>
          </a:xfrm>
        </p:spPr>
        <p:txBody>
          <a:bodyPr>
            <a:normAutofit/>
          </a:bodyPr>
          <a:lstStyle/>
          <a:p>
            <a:r>
              <a:rPr lang="en-US" dirty="0" err="1"/>
              <a:t>Perspectivas</a:t>
            </a:r>
            <a:r>
              <a:rPr lang="en-US" dirty="0"/>
              <a:t> para o </a:t>
            </a:r>
            <a:r>
              <a:rPr lang="en-US" dirty="0" err="1"/>
              <a:t>futuro</a:t>
            </a:r>
            <a:endParaRPr lang="en-US" dirty="0"/>
          </a:p>
        </p:txBody>
      </p:sp>
      <p:pic>
        <p:nvPicPr>
          <p:cNvPr id="4098" name="Picture 2" descr="Vallourec Soluções Tubulares do Brasil S.A. | ABIFER">
            <a:extLst>
              <a:ext uri="{FF2B5EF4-FFF2-40B4-BE49-F238E27FC236}">
                <a16:creationId xmlns:a16="http://schemas.microsoft.com/office/drawing/2014/main" id="{129761F8-754F-4CA3-8B2E-4C586AC9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4558" y="2286000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CA4D39DB-AFA4-47BA-A7F2-13A71D210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4BC60-3AE2-463A-951E-0BEF7CFA6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490" y="585216"/>
            <a:ext cx="3527043" cy="5586984"/>
          </a:xfrm>
        </p:spPr>
        <p:txBody>
          <a:bodyPr anchor="ctr">
            <a:normAutofit/>
          </a:bodyPr>
          <a:lstStyle/>
          <a:p>
            <a:r>
              <a:rPr lang="pt-BR" sz="1600" dirty="0">
                <a:solidFill>
                  <a:srgbClr val="FFFFFF"/>
                </a:solidFill>
              </a:rPr>
              <a:t>Um aumento no preço e/ou demanda do petróleo no próximo ano é essencial para certificar a sobrevivência da firma. Com o fim da pandemia já em vista para 2021, este cenário parece provável.</a:t>
            </a:r>
          </a:p>
          <a:p>
            <a:r>
              <a:rPr lang="pt-BR" sz="1600" dirty="0">
                <a:solidFill>
                  <a:srgbClr val="FFFFFF"/>
                </a:solidFill>
              </a:rPr>
              <a:t>Os centros de pesquisa e fábricas da Vallourec se mantém excelentes, e este momento pode ser oportuno para uma empresa maior que busca expandir sua oferta de produtos</a:t>
            </a:r>
          </a:p>
          <a:p>
            <a:r>
              <a:rPr lang="pt-BR" sz="1600" dirty="0">
                <a:solidFill>
                  <a:srgbClr val="FFFFFF"/>
                </a:solidFill>
              </a:rPr>
              <a:t>As movimentações feitas para garantir a liquidez e diminuir dão um sinal de confiança para o mercado que a Vallourec está pronta para vencer os próximos desafios. Uma volta aos níveis </a:t>
            </a:r>
            <a:r>
              <a:rPr lang="pt-BR" sz="1600" dirty="0" err="1">
                <a:solidFill>
                  <a:srgbClr val="FFFFFF"/>
                </a:solidFill>
              </a:rPr>
              <a:t>pre</a:t>
            </a:r>
            <a:r>
              <a:rPr lang="pt-BR" sz="1600" dirty="0">
                <a:solidFill>
                  <a:srgbClr val="FFFFFF"/>
                </a:solidFill>
              </a:rPr>
              <a:t>-pandemia, porém, ainda é muito incerta</a:t>
            </a:r>
          </a:p>
          <a:p>
            <a:r>
              <a:rPr lang="pt-BR" sz="1600" dirty="0">
                <a:solidFill>
                  <a:srgbClr val="FFFFFF"/>
                </a:solidFill>
              </a:rPr>
              <a:t>Ações da Vallourec agora continuam um ativo arriscado. Porém, a possibilidade de altíssimos retornos os torna atraentes para aqueles mais propensos ao risco</a:t>
            </a:r>
          </a:p>
        </p:txBody>
      </p:sp>
    </p:spTree>
    <p:extLst>
      <p:ext uri="{BB962C8B-B14F-4D97-AF65-F5344CB8AC3E}">
        <p14:creationId xmlns:p14="http://schemas.microsoft.com/office/powerpoint/2010/main" val="3223273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7B7C6F6-4579-4D42-9857-ED1B2EE07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7" y="4382347"/>
            <a:ext cx="5688020" cy="21539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building, outdoor, old&#10;&#10;Description automatically generated">
            <a:extLst>
              <a:ext uri="{FF2B5EF4-FFF2-40B4-BE49-F238E27FC236}">
                <a16:creationId xmlns:a16="http://schemas.microsoft.com/office/drawing/2014/main" id="{AF7FB618-1D56-43F5-8781-CC84086FD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" r="13898" b="-1"/>
          <a:stretch/>
        </p:blipFill>
        <p:spPr>
          <a:xfrm>
            <a:off x="327547" y="321733"/>
            <a:ext cx="5688020" cy="38997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E6D8249-E901-4E71-B15A-A7F5D7F7B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321732"/>
            <a:ext cx="5693835" cy="621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444D8-1BBF-41A5-B7EC-AD6F4A103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1065" y="974874"/>
            <a:ext cx="4724573" cy="5362863"/>
          </a:xfrm>
        </p:spPr>
        <p:txBody>
          <a:bodyPr anchor="ctr">
            <a:normAutofit/>
          </a:bodyPr>
          <a:lstStyle/>
          <a:p>
            <a:r>
              <a:rPr lang="pt-BR" sz="1700" dirty="0">
                <a:solidFill>
                  <a:srgbClr val="FFFFFF"/>
                </a:solidFill>
              </a:rPr>
              <a:t>A fase mais controversa da história da Mannesmann aconteceu durante o governo nazista, onde o conglomerado foi uma importante engrenagem no rearmamento Alemão e no esforço de guerra nazista</a:t>
            </a:r>
          </a:p>
          <a:p>
            <a:r>
              <a:rPr lang="pt-BR" sz="1700" dirty="0">
                <a:solidFill>
                  <a:srgbClr val="FFFFFF"/>
                </a:solidFill>
              </a:rPr>
              <a:t>Com seus trabalhadores lutando na segunda guerra mundial, as fábricas Mannesmann receberam mão de obra forçada de prisioneiros de guerra, judeus e outras vítimas do holocausto</a:t>
            </a:r>
          </a:p>
          <a:p>
            <a:r>
              <a:rPr lang="pt-BR" sz="1700" dirty="0">
                <a:solidFill>
                  <a:srgbClr val="FFFFFF"/>
                </a:solidFill>
              </a:rPr>
              <a:t>Em 1952, os aliados liquidaram e dividiram a empresa em três. Este, porém, não foi o fim do conglomerado </a:t>
            </a:r>
          </a:p>
          <a:p>
            <a:r>
              <a:rPr lang="pt-BR" sz="1700" dirty="0">
                <a:solidFill>
                  <a:srgbClr val="FFFFFF"/>
                </a:solidFill>
              </a:rPr>
              <a:t>O pós guerra se provou um período de rápida expansão mundial para o conglomerado. Em apenas 3 anos, a recém fundada Mannesmann AG se expandiria para a Turquia, Canadá e Brasil. E reunificaria as empresas da antiga </a:t>
            </a:r>
            <a:r>
              <a:rPr lang="pt-BR" sz="1700" i="1" dirty="0" err="1">
                <a:solidFill>
                  <a:srgbClr val="FFFFFF"/>
                </a:solidFill>
              </a:rPr>
              <a:t>Mannesmannröhren-Werke</a:t>
            </a:r>
            <a:r>
              <a:rPr lang="pt-BR" sz="1700" i="1" dirty="0">
                <a:solidFill>
                  <a:srgbClr val="FFFFFF"/>
                </a:solidFill>
              </a:rPr>
              <a:t> </a:t>
            </a:r>
            <a:r>
              <a:rPr lang="pt-BR" sz="1700" i="1" dirty="0" err="1">
                <a:solidFill>
                  <a:srgbClr val="FFFFFF"/>
                </a:solidFill>
              </a:rPr>
              <a:t>Aktiengesellschaft</a:t>
            </a:r>
            <a:endParaRPr lang="en-US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07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7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3074" name="Picture 2" descr="Image result for getulio vargas inaugura mannesmann">
            <a:extLst>
              <a:ext uri="{FF2B5EF4-FFF2-40B4-BE49-F238E27FC236}">
                <a16:creationId xmlns:a16="http://schemas.microsoft.com/office/drawing/2014/main" id="{E08A58FD-96F7-4E76-9D93-BAE4708B0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r="17185" b="3"/>
          <a:stretch/>
        </p:blipFill>
        <p:spPr bwMode="auto">
          <a:xfrm>
            <a:off x="327547" y="321733"/>
            <a:ext cx="3448718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e the source image">
            <a:extLst>
              <a:ext uri="{FF2B5EF4-FFF2-40B4-BE49-F238E27FC236}">
                <a16:creationId xmlns:a16="http://schemas.microsoft.com/office/drawing/2014/main" id="{32AAF83A-0C21-4C65-9610-33B58928A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7" r="26916" b="-2"/>
          <a:stretch/>
        </p:blipFill>
        <p:spPr bwMode="auto">
          <a:xfrm>
            <a:off x="3925067" y="321732"/>
            <a:ext cx="3448718" cy="410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7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B6C2F-7A47-4121-BD81-ACFF65534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 lnSpcReduction="10000"/>
          </a:bodyPr>
          <a:lstStyle/>
          <a:p>
            <a:pPr marL="0" indent="0" algn="just">
              <a:buNone/>
            </a:pPr>
            <a:r>
              <a:rPr lang="pt-BR" dirty="0">
                <a:solidFill>
                  <a:srgbClr val="FFFFFF"/>
                </a:solidFill>
              </a:rPr>
              <a:t>Importante marco da industrialização brasileira, a Mannesman Barreiro (uma região de Belo Horizonte) não é apenas uma fábrica. É também um grande um centro de pesquisa, se mantendo a 60 anos no topo das inovações tecnológicas. </a:t>
            </a:r>
          </a:p>
          <a:p>
            <a:pPr marL="0" indent="0" algn="just">
              <a:buNone/>
            </a:pPr>
            <a:r>
              <a:rPr lang="pt-BR" dirty="0">
                <a:solidFill>
                  <a:srgbClr val="FFFFFF"/>
                </a:solidFill>
              </a:rPr>
              <a:t>O centro permitiu que a Mannesmann se tornasse líder incontestável  no mercado de tubos brasileiro, além de uma parceria de mais de 60 anos com a Petrobrás – que foi herdada pela Vallourec.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A84E28-6323-4E40-A2C6-5F94D7010809}"/>
              </a:ext>
            </a:extLst>
          </p:cNvPr>
          <p:cNvSpPr txBox="1"/>
          <p:nvPr/>
        </p:nvSpPr>
        <p:spPr>
          <a:xfrm>
            <a:off x="415232" y="4939090"/>
            <a:ext cx="6882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 MANNESMAN BARREIRO</a:t>
            </a:r>
          </a:p>
        </p:txBody>
      </p:sp>
    </p:spTree>
    <p:extLst>
      <p:ext uri="{BB962C8B-B14F-4D97-AF65-F5344CB8AC3E}">
        <p14:creationId xmlns:p14="http://schemas.microsoft.com/office/powerpoint/2010/main" val="1537263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3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8621D-15EA-49EC-BB6A-1F350697201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4" r="1" b="5786"/>
          <a:stretch/>
        </p:blipFill>
        <p:spPr bwMode="auto">
          <a:xfrm>
            <a:off x="327547" y="321732"/>
            <a:ext cx="3448718" cy="6214533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632918-8789-4214-BED5-A3B6907291B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" r="1" b="11541"/>
          <a:stretch/>
        </p:blipFill>
        <p:spPr bwMode="auto">
          <a:xfrm>
            <a:off x="3776265" y="321732"/>
            <a:ext cx="3758390" cy="6214534"/>
          </a:xfrm>
          <a:prstGeom prst="rect">
            <a:avLst/>
          </a:prstGeom>
          <a:noFill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0DA24-3D4C-493B-A9C5-57861684F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457" y="420414"/>
            <a:ext cx="4025067" cy="6022427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pt-BR" sz="1700" dirty="0">
                <a:solidFill>
                  <a:srgbClr val="FFFFFF"/>
                </a:solidFill>
              </a:rPr>
              <a:t>      Durante o final do século XX, a Mannesman continuou expandindo e explorando novas tecnologias</a:t>
            </a:r>
          </a:p>
          <a:p>
            <a:pPr marL="0" indent="0" algn="just">
              <a:buNone/>
            </a:pPr>
            <a:r>
              <a:rPr lang="pt-BR" sz="1700" dirty="0">
                <a:solidFill>
                  <a:srgbClr val="FFFFFF"/>
                </a:solidFill>
              </a:rPr>
              <a:t>A nova tecnologia de maior sucesso foi sua ventura na nascente telefonia móvel, em 1990. A empresa passaria a se expandir rapidamente, se tornando uma das maiores empresas de  telecomunicações da Europa.</a:t>
            </a:r>
          </a:p>
          <a:p>
            <a:pPr marL="0" indent="0" algn="just">
              <a:buNone/>
            </a:pPr>
            <a:r>
              <a:rPr lang="pt-BR" sz="1700" dirty="0">
                <a:solidFill>
                  <a:srgbClr val="FFFFFF"/>
                </a:solidFill>
              </a:rPr>
              <a:t>O setor de tubos se tornou, como consequência, secundário.</a:t>
            </a:r>
          </a:p>
          <a:p>
            <a:pPr marL="0" indent="0" algn="just">
              <a:buNone/>
            </a:pPr>
            <a:r>
              <a:rPr lang="pt-BR" sz="1700" dirty="0">
                <a:solidFill>
                  <a:srgbClr val="FFFFFF"/>
                </a:solidFill>
              </a:rPr>
              <a:t>Porém, o mercado original da Mannesman não se estagnou, mas atingiu novas alturas com a joint venture Vallourec &amp; Mannesmann Tubos, de 1997.</a:t>
            </a: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357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rühe Mobilfunkwerbung">
            <a:extLst>
              <a:ext uri="{FF2B5EF4-FFF2-40B4-BE49-F238E27FC236}">
                <a16:creationId xmlns:a16="http://schemas.microsoft.com/office/drawing/2014/main" id="{ACDD71F6-783F-4132-AF58-9F2C0AE98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136" y="76200"/>
            <a:ext cx="3381356" cy="442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ee the source image">
            <a:extLst>
              <a:ext uri="{FF2B5EF4-FFF2-40B4-BE49-F238E27FC236}">
                <a16:creationId xmlns:a16="http://schemas.microsoft.com/office/drawing/2014/main" id="{84A4492C-62EC-4D3E-AFFC-CC091C11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6370" y="800027"/>
            <a:ext cx="2628285" cy="80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Image result for vallourec logo">
            <a:extLst>
              <a:ext uri="{FF2B5EF4-FFF2-40B4-BE49-F238E27FC236}">
                <a16:creationId xmlns:a16="http://schemas.microsoft.com/office/drawing/2014/main" id="{3F31FB3F-54D3-4877-A8A0-72123116C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2652" y="2808491"/>
            <a:ext cx="2628286" cy="10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ee the source image">
            <a:extLst>
              <a:ext uri="{FF2B5EF4-FFF2-40B4-BE49-F238E27FC236}">
                <a16:creationId xmlns:a16="http://schemas.microsoft.com/office/drawing/2014/main" id="{C749E0C0-3B46-4A30-864B-CF96282E0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70" y="4911833"/>
            <a:ext cx="1480632" cy="144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vodafone">
            <a:extLst>
              <a:ext uri="{FF2B5EF4-FFF2-40B4-BE49-F238E27FC236}">
                <a16:creationId xmlns:a16="http://schemas.microsoft.com/office/drawing/2014/main" id="{D43D4742-2898-4259-8AC7-DBBC2535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0954" y="5006242"/>
            <a:ext cx="1669613" cy="125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ee the source image">
            <a:extLst>
              <a:ext uri="{FF2B5EF4-FFF2-40B4-BE49-F238E27FC236}">
                <a16:creationId xmlns:a16="http://schemas.microsoft.com/office/drawing/2014/main" id="{B085BE57-55E4-45F3-A959-B59EC6F40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0088" y="5309016"/>
            <a:ext cx="2628286" cy="65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19540-5591-4F11-A989-5E16B3C96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5733" y="209555"/>
            <a:ext cx="4286234" cy="6448411"/>
          </a:xfrm>
        </p:spPr>
        <p:txBody>
          <a:bodyPr>
            <a:normAutofit/>
          </a:bodyPr>
          <a:lstStyle/>
          <a:p>
            <a:pPr algn="just"/>
            <a:r>
              <a:rPr lang="pt-BR" sz="1800" dirty="0"/>
              <a:t>Em 2000, a Mannesmann é comprada pela inglesa Vodafone no maior </a:t>
            </a:r>
            <a:r>
              <a:rPr lang="pt-BR" sz="1800" dirty="0" err="1"/>
              <a:t>merger</a:t>
            </a:r>
            <a:r>
              <a:rPr lang="pt-BR" sz="1800" dirty="0"/>
              <a:t> de toda a história, por 183 milhões de dólares. O grupo Mannesmann foi subsequentemente dissolvido.</a:t>
            </a:r>
          </a:p>
          <a:p>
            <a:pPr algn="just"/>
            <a:r>
              <a:rPr lang="pt-BR" sz="1800" dirty="0"/>
              <a:t>O conglomerado </a:t>
            </a:r>
            <a:r>
              <a:rPr lang="pt-BR" sz="1800" i="1" dirty="0" err="1"/>
              <a:t>Salzigitter</a:t>
            </a:r>
            <a:r>
              <a:rPr lang="pt-BR" sz="1800" i="1" dirty="0"/>
              <a:t> AG </a:t>
            </a:r>
            <a:r>
              <a:rPr lang="pt-BR" sz="1800" dirty="0"/>
              <a:t>comprou a divisão de tubos e propriedade intelectual Mannesmann da Vodafone. A maioria de suas fábricas, porém, ainda estavam na joint venture V&amp;M Tubos.</a:t>
            </a:r>
          </a:p>
          <a:p>
            <a:pPr algn="just"/>
            <a:r>
              <a:rPr lang="en-US" sz="1800" dirty="0"/>
              <a:t>Em 2004, a </a:t>
            </a:r>
            <a:r>
              <a:rPr lang="en-US" sz="1800" dirty="0" err="1"/>
              <a:t>Salzigitter</a:t>
            </a:r>
            <a:r>
              <a:rPr lang="en-US" sz="1800" dirty="0"/>
              <a:t> AG </a:t>
            </a:r>
            <a:r>
              <a:rPr lang="en-US" sz="1800" dirty="0" err="1"/>
              <a:t>vendeu</a:t>
            </a:r>
            <a:r>
              <a:rPr lang="en-US" sz="1800" dirty="0"/>
              <a:t> </a:t>
            </a:r>
            <a:r>
              <a:rPr lang="en-US" sz="1800" dirty="0" err="1"/>
              <a:t>sua</a:t>
            </a:r>
            <a:r>
              <a:rPr lang="en-US" sz="1800" dirty="0"/>
              <a:t> </a:t>
            </a:r>
            <a:r>
              <a:rPr lang="en-US" sz="1800" dirty="0" err="1"/>
              <a:t>parte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V&amp;M </a:t>
            </a:r>
            <a:r>
              <a:rPr lang="en-US" sz="1800" dirty="0" err="1"/>
              <a:t>Tubos</a:t>
            </a:r>
            <a:r>
              <a:rPr lang="en-US" sz="1800" dirty="0"/>
              <a:t> para a Vallourec, e em 2006 </a:t>
            </a:r>
            <a:r>
              <a:rPr lang="en-US" sz="1800" dirty="0" err="1"/>
              <a:t>todas</a:t>
            </a:r>
            <a:r>
              <a:rPr lang="en-US" sz="1800" dirty="0"/>
              <a:t> </a:t>
            </a:r>
            <a:r>
              <a:rPr lang="en-US" sz="1800" dirty="0" err="1"/>
              <a:t>suas</a:t>
            </a:r>
            <a:r>
              <a:rPr lang="en-US" sz="1800" dirty="0"/>
              <a:t> </a:t>
            </a:r>
            <a:r>
              <a:rPr lang="en-US" sz="1800" dirty="0" err="1"/>
              <a:t>ações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Vallourec</a:t>
            </a:r>
          </a:p>
          <a:p>
            <a:pPr algn="just"/>
            <a:r>
              <a:rPr lang="en-US" sz="1800" dirty="0"/>
              <a:t>A Vallourec </a:t>
            </a:r>
            <a:r>
              <a:rPr lang="en-US" sz="1800" dirty="0" err="1"/>
              <a:t>continuou</a:t>
            </a:r>
            <a:r>
              <a:rPr lang="en-US" sz="1800" dirty="0"/>
              <a:t> </a:t>
            </a:r>
            <a:r>
              <a:rPr lang="en-US" sz="1800" dirty="0" err="1"/>
              <a:t>usando</a:t>
            </a:r>
            <a:r>
              <a:rPr lang="en-US" sz="1800" dirty="0"/>
              <a:t> o logo V&amp;M </a:t>
            </a:r>
            <a:r>
              <a:rPr lang="en-US" sz="1800" dirty="0" err="1"/>
              <a:t>nas</a:t>
            </a:r>
            <a:r>
              <a:rPr lang="en-US" sz="1800" dirty="0"/>
              <a:t> </a:t>
            </a:r>
            <a:r>
              <a:rPr lang="en-US" sz="1800" dirty="0" err="1"/>
              <a:t>fábricas</a:t>
            </a:r>
            <a:r>
              <a:rPr lang="en-US" sz="1800" dirty="0"/>
              <a:t> da </a:t>
            </a:r>
            <a:r>
              <a:rPr lang="en-US" sz="1800" dirty="0" err="1"/>
              <a:t>antiga</a:t>
            </a:r>
            <a:r>
              <a:rPr lang="en-US" sz="1800" dirty="0"/>
              <a:t> joint venture </a:t>
            </a:r>
            <a:r>
              <a:rPr lang="en-US" sz="1800" dirty="0" err="1"/>
              <a:t>até</a:t>
            </a:r>
            <a:r>
              <a:rPr lang="en-US" sz="1800" dirty="0"/>
              <a:t> o </a:t>
            </a:r>
            <a:r>
              <a:rPr lang="en-US" sz="1800" dirty="0" err="1"/>
              <a:t>incío</a:t>
            </a:r>
            <a:r>
              <a:rPr lang="en-US" sz="1800" dirty="0"/>
              <a:t> da </a:t>
            </a:r>
            <a:r>
              <a:rPr lang="en-US" sz="1800" dirty="0" err="1"/>
              <a:t>década</a:t>
            </a:r>
            <a:r>
              <a:rPr lang="en-US" sz="1800" dirty="0"/>
              <a:t> de 2010. O logo e </a:t>
            </a:r>
            <a:r>
              <a:rPr lang="en-US" sz="1800" dirty="0" err="1"/>
              <a:t>nome</a:t>
            </a:r>
            <a:r>
              <a:rPr lang="en-US" sz="1800" dirty="0"/>
              <a:t> </a:t>
            </a:r>
            <a:r>
              <a:rPr lang="en-US" sz="1800" dirty="0" err="1"/>
              <a:t>está</a:t>
            </a:r>
            <a:r>
              <a:rPr lang="en-US" sz="1800" dirty="0"/>
              <a:t> </a:t>
            </a:r>
            <a:r>
              <a:rPr lang="en-US" sz="1800" dirty="0" err="1"/>
              <a:t>aposentado</a:t>
            </a:r>
            <a:r>
              <a:rPr lang="en-US" sz="1800" dirty="0"/>
              <a:t>, mas </a:t>
            </a:r>
            <a:r>
              <a:rPr lang="en-US" sz="1800" dirty="0" err="1"/>
              <a:t>ainda</a:t>
            </a:r>
            <a:r>
              <a:rPr lang="en-US" sz="1800" dirty="0"/>
              <a:t> </a:t>
            </a:r>
            <a:r>
              <a:rPr lang="en-US" sz="1800" dirty="0" err="1"/>
              <a:t>pertence</a:t>
            </a:r>
            <a:r>
              <a:rPr lang="en-US" sz="1800" dirty="0"/>
              <a:t> à Vallourec</a:t>
            </a:r>
          </a:p>
          <a:p>
            <a:pPr algn="just"/>
            <a:r>
              <a:rPr lang="en-US" sz="1800" dirty="0"/>
              <a:t>A </a:t>
            </a:r>
            <a:r>
              <a:rPr lang="en-US" sz="1800" dirty="0" err="1"/>
              <a:t>Salzgiter</a:t>
            </a:r>
            <a:r>
              <a:rPr lang="en-US" sz="1800" dirty="0"/>
              <a:t> </a:t>
            </a:r>
            <a:r>
              <a:rPr lang="en-US" sz="1800" dirty="0" err="1"/>
              <a:t>reviveu</a:t>
            </a:r>
            <a:r>
              <a:rPr lang="en-US" sz="1800" dirty="0"/>
              <a:t> a </a:t>
            </a:r>
            <a:r>
              <a:rPr lang="en-US" sz="1800" dirty="0" err="1"/>
              <a:t>marca</a:t>
            </a:r>
            <a:r>
              <a:rPr lang="en-US" sz="1800" dirty="0"/>
              <a:t> Mannesmann em 2017, para </a:t>
            </a:r>
            <a:r>
              <a:rPr lang="en-US" sz="1800" dirty="0" err="1"/>
              <a:t>suas</a:t>
            </a:r>
            <a:r>
              <a:rPr lang="en-US" sz="1800" dirty="0"/>
              <a:t> </a:t>
            </a:r>
            <a:r>
              <a:rPr lang="en-US" sz="1800" dirty="0" err="1"/>
              <a:t>fábricas</a:t>
            </a:r>
            <a:r>
              <a:rPr lang="en-US" sz="1800" dirty="0"/>
              <a:t> que </a:t>
            </a:r>
            <a:r>
              <a:rPr lang="en-US" sz="1800" dirty="0" err="1"/>
              <a:t>produzem</a:t>
            </a:r>
            <a:r>
              <a:rPr lang="en-US" sz="1800" dirty="0"/>
              <a:t> </a:t>
            </a:r>
            <a:r>
              <a:rPr lang="en-US" sz="1800" dirty="0" err="1"/>
              <a:t>tubos</a:t>
            </a:r>
            <a:r>
              <a:rPr lang="en-US" sz="1800" dirty="0"/>
              <a:t> de </a:t>
            </a:r>
            <a:r>
              <a:rPr lang="en-US" sz="1800" dirty="0" err="1"/>
              <a:t>aço</a:t>
            </a:r>
            <a:r>
              <a:rPr lang="en-US" sz="1800" dirty="0"/>
              <a:t> </a:t>
            </a:r>
            <a:r>
              <a:rPr lang="en-US" sz="1800" dirty="0" err="1"/>
              <a:t>sem</a:t>
            </a:r>
            <a:r>
              <a:rPr lang="en-US" sz="1800" dirty="0"/>
              <a:t> </a:t>
            </a:r>
            <a:r>
              <a:rPr lang="en-US" sz="1800" dirty="0" err="1"/>
              <a:t>costura</a:t>
            </a:r>
            <a:r>
              <a:rPr lang="en-US" sz="1800" dirty="0"/>
              <a:t>. Eles </a:t>
            </a:r>
            <a:r>
              <a:rPr lang="en-US" sz="1800" dirty="0" err="1"/>
              <a:t>são</a:t>
            </a:r>
            <a:r>
              <a:rPr lang="en-US" sz="1800" dirty="0"/>
              <a:t>, </a:t>
            </a:r>
            <a:r>
              <a:rPr lang="en-US" sz="1800" dirty="0" err="1"/>
              <a:t>porém</a:t>
            </a:r>
            <a:r>
              <a:rPr lang="en-US" sz="1800" dirty="0"/>
              <a:t>, </a:t>
            </a:r>
            <a:r>
              <a:rPr lang="en-US" sz="1800" dirty="0" err="1"/>
              <a:t>uma</a:t>
            </a:r>
            <a:r>
              <a:rPr lang="en-US" sz="1800" dirty="0"/>
              <a:t> </a:t>
            </a:r>
            <a:r>
              <a:rPr lang="en-US" sz="1800" dirty="0" err="1"/>
              <a:t>pequena</a:t>
            </a:r>
            <a:r>
              <a:rPr lang="en-US" sz="1800" dirty="0"/>
              <a:t> </a:t>
            </a:r>
            <a:r>
              <a:rPr lang="en-US" sz="1800" dirty="0" err="1"/>
              <a:t>fatia</a:t>
            </a:r>
            <a:r>
              <a:rPr lang="en-US" sz="1800" dirty="0"/>
              <a:t> da </a:t>
            </a:r>
            <a:r>
              <a:rPr lang="en-US" sz="1800" dirty="0" err="1"/>
              <a:t>renda</a:t>
            </a:r>
            <a:r>
              <a:rPr lang="en-US" sz="1800" dirty="0"/>
              <a:t> do </a:t>
            </a:r>
            <a:r>
              <a:rPr lang="en-US" sz="1800" dirty="0" err="1"/>
              <a:t>grupo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515655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See the source image">
            <a:extLst>
              <a:ext uri="{FF2B5EF4-FFF2-40B4-BE49-F238E27FC236}">
                <a16:creationId xmlns:a16="http://schemas.microsoft.com/office/drawing/2014/main" id="{1AD3366A-00C7-4582-AE5C-4C933B24A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 r="12280"/>
          <a:stretch/>
        </p:blipFill>
        <p:spPr bwMode="auto">
          <a:xfrm>
            <a:off x="357721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ee the source image">
            <a:extLst>
              <a:ext uri="{FF2B5EF4-FFF2-40B4-BE49-F238E27FC236}">
                <a16:creationId xmlns:a16="http://schemas.microsoft.com/office/drawing/2014/main" id="{7790CC37-6D2F-4966-8DB0-38FB31D7A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57"/>
          <a:stretch/>
        </p:blipFill>
        <p:spPr bwMode="auto">
          <a:xfrm>
            <a:off x="7822523" y="3456433"/>
            <a:ext cx="4369477" cy="3401568"/>
          </a:xfrm>
          <a:custGeom>
            <a:avLst/>
            <a:gdLst/>
            <a:ahLst/>
            <a:cxnLst/>
            <a:rect l="l" t="t" r="r" b="b"/>
            <a:pathLst>
              <a:path w="4369477" h="3401568">
                <a:moveTo>
                  <a:pt x="781270" y="0"/>
                </a:moveTo>
                <a:lnTo>
                  <a:pt x="4369477" y="0"/>
                </a:lnTo>
                <a:lnTo>
                  <a:pt x="4369477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6D1CD48C-CA59-4910-AD26-2C835C70F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9" b="1"/>
          <a:stretch/>
        </p:blipFill>
        <p:spPr bwMode="auto">
          <a:xfrm>
            <a:off x="3630260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447A38-21B8-4249-936A-1F730C05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08760"/>
            <a:ext cx="342900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 onde vão os tubos de aço sem costura?</a:t>
            </a:r>
          </a:p>
        </p:txBody>
      </p:sp>
      <p:pic>
        <p:nvPicPr>
          <p:cNvPr id="6152" name="Picture 8" descr="Image result for agriculture machines vallourec">
            <a:extLst>
              <a:ext uri="{FF2B5EF4-FFF2-40B4-BE49-F238E27FC236}">
                <a16:creationId xmlns:a16="http://schemas.microsoft.com/office/drawing/2014/main" id="{1755F8DE-97EB-410B-AADA-8AAE9202D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" r="12042" b="2"/>
          <a:stretch/>
        </p:blipFill>
        <p:spPr bwMode="auto">
          <a:xfrm>
            <a:off x="7845207" y="10"/>
            <a:ext cx="4346795" cy="3401558"/>
          </a:xfrm>
          <a:custGeom>
            <a:avLst/>
            <a:gdLst/>
            <a:ahLst/>
            <a:cxnLst/>
            <a:rect l="l" t="t" r="r" b="b"/>
            <a:pathLst>
              <a:path w="4346795" h="3401568">
                <a:moveTo>
                  <a:pt x="0" y="0"/>
                </a:moveTo>
                <a:lnTo>
                  <a:pt x="4346795" y="0"/>
                </a:lnTo>
                <a:lnTo>
                  <a:pt x="4346795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012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0B85-814A-4F7E-9704-322480A5F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4795164" cy="1325563"/>
          </a:xfrm>
        </p:spPr>
        <p:txBody>
          <a:bodyPr>
            <a:normAutofit fontScale="90000"/>
          </a:bodyPr>
          <a:lstStyle/>
          <a:p>
            <a:r>
              <a:rPr lang="pt-BR"/>
              <a:t>Produção de energia limpa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A564-B46B-41B6-8D94-549DB185A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9516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Painéis Solares</a:t>
            </a:r>
          </a:p>
          <a:p>
            <a:pPr marL="0" indent="0">
              <a:buNone/>
            </a:pPr>
            <a:r>
              <a:rPr lang="pt-BR" dirty="0"/>
              <a:t>Fazenda eólicas</a:t>
            </a:r>
          </a:p>
          <a:p>
            <a:pPr marL="0" indent="0">
              <a:buNone/>
            </a:pPr>
            <a:r>
              <a:rPr lang="pt-BR" dirty="0"/>
              <a:t>Energia nuclear</a:t>
            </a:r>
          </a:p>
          <a:p>
            <a:pPr marL="0" indent="0">
              <a:buNone/>
            </a:pPr>
            <a:r>
              <a:rPr lang="pt-BR" dirty="0"/>
              <a:t>Usinas Geotérmicas</a:t>
            </a:r>
          </a:p>
          <a:p>
            <a:pPr marL="0" indent="0">
              <a:buNone/>
            </a:pPr>
            <a:r>
              <a:rPr lang="pt-BR" dirty="0"/>
              <a:t>Um futuro movido a hidrogênio?</a:t>
            </a:r>
            <a:endParaRPr lang="en-US" dirty="0"/>
          </a:p>
        </p:txBody>
      </p:sp>
      <p:pic>
        <p:nvPicPr>
          <p:cNvPr id="7170" name="Picture 2" descr="agripv Solar Vallourec">
            <a:extLst>
              <a:ext uri="{FF2B5EF4-FFF2-40B4-BE49-F238E27FC236}">
                <a16:creationId xmlns:a16="http://schemas.microsoft.com/office/drawing/2014/main" id="{96D3589A-7953-4278-9C48-99B9A1266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r="28251" b="2"/>
          <a:stretch/>
        </p:blipFill>
        <p:spPr bwMode="auto">
          <a:xfrm>
            <a:off x="6045200" y="10"/>
            <a:ext cx="3343282" cy="2905636"/>
          </a:xfrm>
          <a:custGeom>
            <a:avLst/>
            <a:gdLst/>
            <a:ahLst/>
            <a:cxnLst/>
            <a:rect l="l" t="t" r="r" b="b"/>
            <a:pathLst>
              <a:path w="3343282" h="2905646">
                <a:moveTo>
                  <a:pt x="546801" y="0"/>
                </a:moveTo>
                <a:lnTo>
                  <a:pt x="2796481" y="0"/>
                </a:lnTo>
                <a:lnTo>
                  <a:pt x="2853670" y="51976"/>
                </a:lnTo>
                <a:cubicBezTo>
                  <a:pt x="3156177" y="354484"/>
                  <a:pt x="3343282" y="772394"/>
                  <a:pt x="3343282" y="1234005"/>
                </a:cubicBezTo>
                <a:cubicBezTo>
                  <a:pt x="3343282" y="2157227"/>
                  <a:pt x="2594863" y="2905646"/>
                  <a:pt x="1671641" y="2905646"/>
                </a:cubicBezTo>
                <a:cubicBezTo>
                  <a:pt x="748420" y="2905646"/>
                  <a:pt x="0" y="2157227"/>
                  <a:pt x="0" y="1234005"/>
                </a:cubicBezTo>
                <a:cubicBezTo>
                  <a:pt x="0" y="772394"/>
                  <a:pt x="187105" y="354484"/>
                  <a:pt x="489613" y="519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geothermal plants">
            <a:extLst>
              <a:ext uri="{FF2B5EF4-FFF2-40B4-BE49-F238E27FC236}">
                <a16:creationId xmlns:a16="http://schemas.microsoft.com/office/drawing/2014/main" id="{0CFB3A46-F5E9-4267-845B-E7A0516D0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8" r="11898" b="-2"/>
          <a:stretch/>
        </p:blipFill>
        <p:spPr bwMode="auto">
          <a:xfrm>
            <a:off x="6172241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offshore wind farms">
            <a:extLst>
              <a:ext uri="{FF2B5EF4-FFF2-40B4-BE49-F238E27FC236}">
                <a16:creationId xmlns:a16="http://schemas.microsoft.com/office/drawing/2014/main" id="{30BEB3B3-6484-4BE0-A291-117765993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5" r="20364" b="1"/>
          <a:stretch/>
        </p:blipFill>
        <p:spPr bwMode="auto">
          <a:xfrm>
            <a:off x="9523005" y="10"/>
            <a:ext cx="2668994" cy="3864758"/>
          </a:xfrm>
          <a:custGeom>
            <a:avLst/>
            <a:gdLst/>
            <a:ahLst/>
            <a:cxnLst/>
            <a:rect l="l" t="t" r="r" b="b"/>
            <a:pathLst>
              <a:path w="2668994" h="3864768">
                <a:moveTo>
                  <a:pt x="1215406" y="0"/>
                </a:moveTo>
                <a:lnTo>
                  <a:pt x="2668994" y="0"/>
                </a:lnTo>
                <a:lnTo>
                  <a:pt x="2668994" y="3754247"/>
                </a:lnTo>
                <a:lnTo>
                  <a:pt x="2614574" y="3774165"/>
                </a:lnTo>
                <a:cubicBezTo>
                  <a:pt x="2425260" y="3833048"/>
                  <a:pt x="2223979" y="3864768"/>
                  <a:pt x="2015289" y="3864768"/>
                </a:cubicBezTo>
                <a:cubicBezTo>
                  <a:pt x="902276" y="3864768"/>
                  <a:pt x="0" y="2962492"/>
                  <a:pt x="0" y="1849479"/>
                </a:cubicBezTo>
                <a:cubicBezTo>
                  <a:pt x="0" y="1084283"/>
                  <a:pt x="426467" y="418692"/>
                  <a:pt x="1054683" y="7742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nuclear power plants">
            <a:extLst>
              <a:ext uri="{FF2B5EF4-FFF2-40B4-BE49-F238E27FC236}">
                <a16:creationId xmlns:a16="http://schemas.microsoft.com/office/drawing/2014/main" id="{0EC91EDF-05D0-4F25-AC64-C76BAD83E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4" r="32738" b="4"/>
          <a:stretch/>
        </p:blipFill>
        <p:spPr bwMode="auto">
          <a:xfrm>
            <a:off x="10404210" y="4001294"/>
            <a:ext cx="1787791" cy="2856706"/>
          </a:xfrm>
          <a:custGeom>
            <a:avLst/>
            <a:gdLst/>
            <a:ahLst/>
            <a:cxnLst/>
            <a:rect l="l" t="t" r="r" b="b"/>
            <a:pathLst>
              <a:path w="1787791" h="2856706">
                <a:moveTo>
                  <a:pt x="1531941" y="0"/>
                </a:moveTo>
                <a:cubicBezTo>
                  <a:pt x="1584820" y="0"/>
                  <a:pt x="1637074" y="2679"/>
                  <a:pt x="1688573" y="7909"/>
                </a:cubicBezTo>
                <a:lnTo>
                  <a:pt x="1787791" y="23052"/>
                </a:lnTo>
                <a:lnTo>
                  <a:pt x="1787791" y="2856706"/>
                </a:lnTo>
                <a:lnTo>
                  <a:pt x="765053" y="2856706"/>
                </a:lnTo>
                <a:lnTo>
                  <a:pt x="675418" y="2802252"/>
                </a:lnTo>
                <a:cubicBezTo>
                  <a:pt x="267919" y="2526951"/>
                  <a:pt x="0" y="2060735"/>
                  <a:pt x="0" y="1531942"/>
                </a:cubicBezTo>
                <a:cubicBezTo>
                  <a:pt x="0" y="685873"/>
                  <a:pt x="685873" y="0"/>
                  <a:pt x="153194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3140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A31A13901F7A04E89EDB0DF070B82ED" ma:contentTypeVersion="2" ma:contentTypeDescription="Crie um novo documento." ma:contentTypeScope="" ma:versionID="fd770e5aea53cf732688b6c1bdf131f3">
  <xsd:schema xmlns:xsd="http://www.w3.org/2001/XMLSchema" xmlns:xs="http://www.w3.org/2001/XMLSchema" xmlns:p="http://schemas.microsoft.com/office/2006/metadata/properties" xmlns:ns3="4738d956-4af2-4534-b04c-75934cca5dcf" targetNamespace="http://schemas.microsoft.com/office/2006/metadata/properties" ma:root="true" ma:fieldsID="8e8a2ea46fa580b1911e8592901c3cdc" ns3:_="">
    <xsd:import namespace="4738d956-4af2-4534-b04c-75934cca5dc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38d956-4af2-4534-b04c-75934cca5d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544AAD-5695-4612-A0C2-3B966E4C7D39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4738d956-4af2-4534-b04c-75934cca5dc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CE17531-C00A-47B7-AD71-6620401DDD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38d956-4af2-4534-b04c-75934cca5d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845D05-0DC0-41A7-9197-A64A26F5B8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1709</TotalTime>
  <Words>1913</Words>
  <Application>Microsoft Office PowerPoint</Application>
  <PresentationFormat>Widescreen</PresentationFormat>
  <Paragraphs>148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Aldhabi</vt:lpstr>
      <vt:lpstr>AngsanaUPC</vt:lpstr>
      <vt:lpstr>Calibri</vt:lpstr>
      <vt:lpstr>Tw Cen MT</vt:lpstr>
      <vt:lpstr>Tw Cen MT Condensed</vt:lpstr>
      <vt:lpstr>Wingdings 3</vt:lpstr>
      <vt:lpstr>Integral</vt:lpstr>
      <vt:lpstr>VALUATION  VALLOUREC</vt:lpstr>
      <vt:lpstr>A história da Vallourec se confunde com a da sua antiga parceira – Mannesman, &amp; com a criação do tubo de aço sem costura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 onde vão os tubos de aço sem costura?</vt:lpstr>
      <vt:lpstr>Produção de energia limpa</vt:lpstr>
      <vt:lpstr>Construção &amp; Indústria</vt:lpstr>
      <vt:lpstr>Indústria Automotiva</vt:lpstr>
      <vt:lpstr>Mas acima de tudo...</vt:lpstr>
      <vt:lpstr>Na Indústria Petroquímica</vt:lpstr>
      <vt:lpstr>PowerPoint Presentation</vt:lpstr>
      <vt:lpstr>PowerPoint Presentation</vt:lpstr>
      <vt:lpstr>Quedas no preço do BARRIL DE petróleo correspondem com quedas na renda da Vallourec </vt:lpstr>
      <vt:lpstr>Análise SWOT</vt:lpstr>
      <vt:lpstr>STRENGHTS </vt:lpstr>
      <vt:lpstr>WEAKNESSes</vt:lpstr>
      <vt:lpstr>STRENGHTS </vt:lpstr>
      <vt:lpstr>Threats</vt:lpstr>
      <vt:lpstr>PowerPoint Presentation</vt:lpstr>
      <vt:lpstr>Funcionários por ano</vt:lpstr>
      <vt:lpstr>Análise de Pares </vt:lpstr>
      <vt:lpstr>Análise de Pares</vt:lpstr>
      <vt:lpstr>Análise de Pares</vt:lpstr>
      <vt:lpstr>Fórmula taxa de crescimento</vt:lpstr>
      <vt:lpstr>Beta alavancado hamada</vt:lpstr>
      <vt:lpstr>Cálculo do wacc</vt:lpstr>
      <vt:lpstr>Resultados encontrados</vt:lpstr>
      <vt:lpstr>Perspectivas para o futuro</vt:lpstr>
      <vt:lpstr>Perspectivas para o 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VALUATION  VALLOUREC</dc:title>
  <dc:creator>Otávio Oliveira Bopp</dc:creator>
  <cp:lastModifiedBy>Otávio Oliveira Bopp</cp:lastModifiedBy>
  <cp:revision>5</cp:revision>
  <dcterms:created xsi:type="dcterms:W3CDTF">2020-12-03T22:27:42Z</dcterms:created>
  <dcterms:modified xsi:type="dcterms:W3CDTF">2021-09-18T01:21:57Z</dcterms:modified>
</cp:coreProperties>
</file>